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74" r:id="rId11"/>
    <p:sldId id="270" r:id="rId12"/>
    <p:sldId id="271" r:id="rId13"/>
    <p:sldId id="265" r:id="rId14"/>
    <p:sldId id="266" r:id="rId15"/>
    <p:sldId id="273" r:id="rId16"/>
    <p:sldId id="268" r:id="rId17"/>
    <p:sldId id="275"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CC34ECD-C52A-4500-B7F1-3DD4E3D9C548}">
  <a:tblStyle styleId="{8CC34ECD-C52A-4500-B7F1-3DD4E3D9C54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65"/>
    <p:restoredTop sz="94813"/>
  </p:normalViewPr>
  <p:slideViewPr>
    <p:cSldViewPr snapToGrid="0">
      <p:cViewPr varScale="1">
        <p:scale>
          <a:sx n="152" d="100"/>
          <a:sy n="152" d="100"/>
        </p:scale>
        <p:origin x="496"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4-29T22:22:16.339"/>
    </inkml:context>
    <inkml:brush xml:id="br0">
      <inkml:brushProperty name="width" value="0.05" units="cm"/>
      <inkml:brushProperty name="height" value="0.05" units="cm"/>
    </inkml:brush>
  </inkml:definitions>
  <inkml:trace contextRef="#ctx0" brushRef="#br0">6 16 24575,'13'-3'0,"-1"0"0,9-2 0,-3 2 0,-1 2 0,-2 0 0,-4 1 0,-3 1 0,-3 1 0,-1 2 0,-1 2 0,-2 1 0,-1 0 0,0 0 0,1 0 0,0-1 0,0 1 0,-1 0 0,0 1 0,0 1 0,0 0 0,0 2 0,0 0 0,0 0 0,0-1 0,0 0 0,0 0 0,0 1 0,0 2 0,-1 2 0,-2 1 0,0 3 0,-3 1 0,0 1 0,0 1 0,0-1 0,2-1 0,0-3 0,3-4 0,0-2 0,1-4 0,1-3 0,1-1 0,2-2 0,2-1 0,2 0 0,2 0 0,1 0 0,1-1 0,0 0 0,1 0 0,0 0 0,0 1 0,-1 0 0,-2 0 0,-2 0 0,-2 1 0,-3 1 0,-2 2 0,-1 1 0,-3 1 0,-2 0 0,-4 2 0,-2 2 0,-2-1 0,1 1 0,0-1 0,2 0 0,1 0 0,2 1 0,0-1 0,2 0 0,1-1 0,1-1 0,2-1 0,1 1 0,0-1 0,0-1 0,0 0 0,0 1 0,0 0 0,0 1 0,0 0 0,0 1 0,0 2 0,0 2 0,2 1 0,2 0 0,1 1 0,2 2 0,0 0 0,-1 0 0,0-1 0,-3 0 0,0 2 0,-2-1 0,0 2 0,-1-1 0,0-1 0,0 0 0,1-2 0,0 1 0,-1 0 0,1 0 0,0-1 0,-1-3 0,-1-1 0,-1-1 0,-2-1 0,-2-1 0,-1-2 0,-1-2 0,-1-2 0,0 1 0,-1 0 0,1 0 0,2 0 0,-1-1 0,0-1 0,-2 1 0,-1-1 0,-1 0 0,0 1 0,1 0 0,2 1 0,2 1 0,0-2 0,1 0 0,3 0 0,0-1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393c5aa9e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393c5aa9e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393c5aa9e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393c5aa9e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393c5aa9e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393c5aa9e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393c5aa9e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393c5aa9e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393c5aa9e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3393c5aa9e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393c5aa9ec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393c5aa9ec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393c5aa9ec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393c5aa9ec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393c5aa9ec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393c5aa9ec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393c5aa9ec_0_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393c5aa9ec_0_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393c5aa9e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393c5aa9e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393c5aa9e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393c5aa9e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3000" b="1">
                <a:solidFill>
                  <a:schemeClr val="dk2"/>
                </a:solidFill>
              </a:rPr>
              <a:t>Card Play in Slay the Spire Using Reinforcement Learning</a:t>
            </a:r>
            <a:endParaRPr sz="3000" b="1"/>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Greyson Henry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65AEF-169B-025C-C42D-D9A387BE8F5C}"/>
              </a:ext>
            </a:extLst>
          </p:cNvPr>
          <p:cNvSpPr>
            <a:spLocks noGrp="1"/>
          </p:cNvSpPr>
          <p:nvPr>
            <p:ph type="title"/>
          </p:nvPr>
        </p:nvSpPr>
        <p:spPr/>
        <p:txBody>
          <a:bodyPr>
            <a:normAutofit fontScale="90000"/>
          </a:bodyPr>
          <a:lstStyle/>
          <a:p>
            <a:r>
              <a:rPr lang="en-US" b="1" dirty="0"/>
              <a:t>Reinforcement Learning – Our Machine Learning Paradigm</a:t>
            </a:r>
          </a:p>
        </p:txBody>
      </p:sp>
      <p:sp>
        <p:nvSpPr>
          <p:cNvPr id="3" name="Text Placeholder 2">
            <a:extLst>
              <a:ext uri="{FF2B5EF4-FFF2-40B4-BE49-F238E27FC236}">
                <a16:creationId xmlns:a16="http://schemas.microsoft.com/office/drawing/2014/main" id="{2AD18226-5DF8-3493-DC78-8CE927076248}"/>
              </a:ext>
            </a:extLst>
          </p:cNvPr>
          <p:cNvSpPr>
            <a:spLocks noGrp="1"/>
          </p:cNvSpPr>
          <p:nvPr>
            <p:ph type="body" idx="1"/>
          </p:nvPr>
        </p:nvSpPr>
        <p:spPr>
          <a:xfrm>
            <a:off x="311700" y="1342239"/>
            <a:ext cx="4157558" cy="3226636"/>
          </a:xfrm>
        </p:spPr>
        <p:txBody>
          <a:bodyPr>
            <a:noAutofit/>
          </a:bodyPr>
          <a:lstStyle/>
          <a:p>
            <a:pPr marL="114300" indent="0">
              <a:buNone/>
            </a:pPr>
            <a:r>
              <a:rPr lang="en-US" sz="1200" dirty="0"/>
              <a:t>Reinforcement learning (RL) is a machine learning strategy motivated by the idea of reward and penalty. If the agent does an action with a good outcome, we reward it; likewise, we punish it if it acts badly. </a:t>
            </a:r>
            <a:r>
              <a:rPr lang="en-US" sz="1200" b="1" dirty="0"/>
              <a:t>Gradually, the agent learns to perform rewarding actions and ignore penalizing ones.</a:t>
            </a:r>
            <a:endParaRPr lang="en-US" sz="1200" dirty="0"/>
          </a:p>
          <a:p>
            <a:pPr marL="114300" indent="0">
              <a:buNone/>
            </a:pPr>
            <a:endParaRPr lang="en-US" sz="1200" dirty="0"/>
          </a:p>
          <a:p>
            <a:pPr marL="114300" indent="0">
              <a:buNone/>
            </a:pPr>
            <a:r>
              <a:rPr lang="en-US" sz="1200" dirty="0"/>
              <a:t>Unlike supervised learning, RL typically doesn’t have a train/test/deploy distinction. Instead, it starts out as a “blank slate” with no learning history. As it experiments with possible actions, it converges on the most rewarding ones. Occasionally, it will experiment and try something completely random in order to avoid local minima (i.e., actions it THINKS are the best but aren’t ACTUALLY the best.)</a:t>
            </a:r>
          </a:p>
        </p:txBody>
      </p:sp>
      <p:pic>
        <p:nvPicPr>
          <p:cNvPr id="5" name="Picture 4" descr="A diagram of a train&#10;&#10;AI-generated content may be incorrect.">
            <a:extLst>
              <a:ext uri="{FF2B5EF4-FFF2-40B4-BE49-F238E27FC236}">
                <a16:creationId xmlns:a16="http://schemas.microsoft.com/office/drawing/2014/main" id="{5920E57B-65CB-A7FA-BE0F-D0CF349101FE}"/>
              </a:ext>
            </a:extLst>
          </p:cNvPr>
          <p:cNvPicPr>
            <a:picLocks noChangeAspect="1"/>
          </p:cNvPicPr>
          <p:nvPr/>
        </p:nvPicPr>
        <p:blipFill>
          <a:blip r:embed="rId2"/>
          <a:stretch>
            <a:fillRect/>
          </a:stretch>
        </p:blipFill>
        <p:spPr>
          <a:xfrm>
            <a:off x="4366517" y="1017725"/>
            <a:ext cx="4777483" cy="3696996"/>
          </a:xfrm>
          <a:prstGeom prst="rect">
            <a:avLst/>
          </a:prstGeom>
        </p:spPr>
      </p:pic>
    </p:spTree>
    <p:extLst>
      <p:ext uri="{BB962C8B-B14F-4D97-AF65-F5344CB8AC3E}">
        <p14:creationId xmlns:p14="http://schemas.microsoft.com/office/powerpoint/2010/main" val="4276232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CD0D3CE8-1C78-D4E8-149A-B133055CB87D}"/>
              </a:ext>
            </a:extLst>
          </p:cNvPr>
          <p:cNvSpPr txBox="1"/>
          <p:nvPr/>
        </p:nvSpPr>
        <p:spPr>
          <a:xfrm>
            <a:off x="3966310" y="1914769"/>
            <a:ext cx="4865990" cy="2930769"/>
          </a:xfrm>
          <a:prstGeom prst="rect">
            <a:avLst/>
          </a:prstGeom>
          <a:noFill/>
          <a:ln>
            <a:solidFill>
              <a:schemeClr val="tx1"/>
            </a:solidFill>
          </a:ln>
        </p:spPr>
        <p:txBody>
          <a:bodyPr wrap="square" rtlCol="0">
            <a:spAutoFit/>
          </a:bodyPr>
          <a:lstStyle/>
          <a:p>
            <a:endParaRPr lang="en-US" dirty="0"/>
          </a:p>
        </p:txBody>
      </p:sp>
      <p:sp>
        <p:nvSpPr>
          <p:cNvPr id="11" name="TextBox 10">
            <a:extLst>
              <a:ext uri="{FF2B5EF4-FFF2-40B4-BE49-F238E27FC236}">
                <a16:creationId xmlns:a16="http://schemas.microsoft.com/office/drawing/2014/main" id="{A7A73801-A2AE-F3D8-1219-874A4ABADFD4}"/>
              </a:ext>
            </a:extLst>
          </p:cNvPr>
          <p:cNvSpPr txBox="1"/>
          <p:nvPr/>
        </p:nvSpPr>
        <p:spPr>
          <a:xfrm>
            <a:off x="363420" y="1914769"/>
            <a:ext cx="3391876" cy="2930769"/>
          </a:xfrm>
          <a:prstGeom prst="rect">
            <a:avLst/>
          </a:prstGeom>
          <a:noFill/>
          <a:ln>
            <a:solidFill>
              <a:schemeClr val="tx1"/>
            </a:solidFill>
          </a:ln>
        </p:spPr>
        <p:txBody>
          <a:bodyPr wrap="square" rtlCol="0">
            <a:spAutoFit/>
          </a:bodyPr>
          <a:lstStyle/>
          <a:p>
            <a:endParaRPr lang="en-US" dirty="0"/>
          </a:p>
        </p:txBody>
      </p:sp>
      <p:sp>
        <p:nvSpPr>
          <p:cNvPr id="2" name="Title 1">
            <a:extLst>
              <a:ext uri="{FF2B5EF4-FFF2-40B4-BE49-F238E27FC236}">
                <a16:creationId xmlns:a16="http://schemas.microsoft.com/office/drawing/2014/main" id="{141CDA9B-C21B-4B56-7D4B-4E4DE1DD5CA4}"/>
              </a:ext>
            </a:extLst>
          </p:cNvPr>
          <p:cNvSpPr>
            <a:spLocks noGrp="1"/>
          </p:cNvSpPr>
          <p:nvPr>
            <p:ph type="title"/>
          </p:nvPr>
        </p:nvSpPr>
        <p:spPr/>
        <p:txBody>
          <a:bodyPr>
            <a:normAutofit fontScale="90000"/>
          </a:bodyPr>
          <a:lstStyle/>
          <a:p>
            <a:r>
              <a:rPr lang="en-US" b="1" dirty="0"/>
              <a:t>Deep Q-Learning – Our Reward Prediction Algorithm</a:t>
            </a:r>
          </a:p>
        </p:txBody>
      </p:sp>
      <p:sp>
        <p:nvSpPr>
          <p:cNvPr id="3" name="Text Placeholder 2">
            <a:extLst>
              <a:ext uri="{FF2B5EF4-FFF2-40B4-BE49-F238E27FC236}">
                <a16:creationId xmlns:a16="http://schemas.microsoft.com/office/drawing/2014/main" id="{9739E68C-0ABE-6BBC-EEFF-51DDB3B7DD28}"/>
              </a:ext>
            </a:extLst>
          </p:cNvPr>
          <p:cNvSpPr>
            <a:spLocks noGrp="1"/>
          </p:cNvSpPr>
          <p:nvPr>
            <p:ph type="body" idx="1"/>
          </p:nvPr>
        </p:nvSpPr>
        <p:spPr>
          <a:xfrm>
            <a:off x="311700" y="1152475"/>
            <a:ext cx="8520600" cy="691956"/>
          </a:xfrm>
        </p:spPr>
        <p:txBody>
          <a:bodyPr>
            <a:normAutofit lnSpcReduction="10000"/>
          </a:bodyPr>
          <a:lstStyle/>
          <a:p>
            <a:pPr marL="114300" indent="0">
              <a:buNone/>
            </a:pPr>
            <a:r>
              <a:rPr lang="en-US" sz="1000" dirty="0"/>
              <a:t>Suppose we have a </a:t>
            </a:r>
            <a:r>
              <a:rPr lang="en-US" sz="1000" dirty="0" err="1"/>
              <a:t>gamestate</a:t>
            </a:r>
            <a:r>
              <a:rPr lang="en-US" sz="1000" dirty="0"/>
              <a:t> “s” and a possible action “a”. Q(</a:t>
            </a:r>
            <a:r>
              <a:rPr lang="en-US" sz="1000" dirty="0" err="1"/>
              <a:t>s,a</a:t>
            </a:r>
            <a:r>
              <a:rPr lang="en-US" sz="1000" dirty="0"/>
              <a:t>) represents the reward of that state-action pair. Usually, we’d find Q(</a:t>
            </a:r>
            <a:r>
              <a:rPr lang="en-US" sz="1000" dirty="0" err="1"/>
              <a:t>s,a</a:t>
            </a:r>
            <a:r>
              <a:rPr lang="en-US" sz="1000" dirty="0"/>
              <a:t>) by referring to its index in a Q-table, a giant memory bank of past experiences. But in a high state-space game like </a:t>
            </a:r>
            <a:r>
              <a:rPr lang="en-US" sz="1000" i="1" dirty="0"/>
              <a:t>Spire,</a:t>
            </a:r>
            <a:r>
              <a:rPr lang="en-US" sz="1000" dirty="0"/>
              <a:t> we need a deep Q-network (DQN) to help us get the Q value. </a:t>
            </a:r>
          </a:p>
        </p:txBody>
      </p:sp>
      <p:pic>
        <p:nvPicPr>
          <p:cNvPr id="8" name="Picture 7" descr="A screenshot of a calculator&#10;&#10;AI-generated content may be incorrect.">
            <a:extLst>
              <a:ext uri="{FF2B5EF4-FFF2-40B4-BE49-F238E27FC236}">
                <a16:creationId xmlns:a16="http://schemas.microsoft.com/office/drawing/2014/main" id="{AC941C00-F104-C26D-909D-D3471AC510CB}"/>
              </a:ext>
            </a:extLst>
          </p:cNvPr>
          <p:cNvPicPr>
            <a:picLocks noChangeAspect="1"/>
          </p:cNvPicPr>
          <p:nvPr/>
        </p:nvPicPr>
        <p:blipFill>
          <a:blip r:embed="rId2"/>
          <a:stretch>
            <a:fillRect/>
          </a:stretch>
        </p:blipFill>
        <p:spPr>
          <a:xfrm>
            <a:off x="398586" y="2391508"/>
            <a:ext cx="3391876" cy="2306967"/>
          </a:xfrm>
          <a:prstGeom prst="rect">
            <a:avLst/>
          </a:prstGeom>
        </p:spPr>
      </p:pic>
      <p:sp>
        <p:nvSpPr>
          <p:cNvPr id="9" name="TextBox 8">
            <a:extLst>
              <a:ext uri="{FF2B5EF4-FFF2-40B4-BE49-F238E27FC236}">
                <a16:creationId xmlns:a16="http://schemas.microsoft.com/office/drawing/2014/main" id="{3B90A1B9-2566-D112-E8BA-FDEA3A764D6D}"/>
              </a:ext>
            </a:extLst>
          </p:cNvPr>
          <p:cNvSpPr txBox="1"/>
          <p:nvPr/>
        </p:nvSpPr>
        <p:spPr>
          <a:xfrm>
            <a:off x="1525726" y="4565998"/>
            <a:ext cx="1137596" cy="230832"/>
          </a:xfrm>
          <a:prstGeom prst="rect">
            <a:avLst/>
          </a:prstGeom>
          <a:noFill/>
        </p:spPr>
        <p:txBody>
          <a:bodyPr wrap="square" rtlCol="0">
            <a:spAutoFit/>
          </a:bodyPr>
          <a:lstStyle/>
          <a:p>
            <a:r>
              <a:rPr lang="en-US" sz="900" b="1" dirty="0"/>
              <a:t>Credit: </a:t>
            </a:r>
            <a:r>
              <a:rPr lang="en-US" sz="900" b="1" dirty="0" err="1"/>
              <a:t>Spice.ai</a:t>
            </a:r>
            <a:endParaRPr lang="en-US" sz="900" b="1" dirty="0"/>
          </a:p>
        </p:txBody>
      </p:sp>
      <p:sp>
        <p:nvSpPr>
          <p:cNvPr id="10" name="Text Placeholder 2">
            <a:extLst>
              <a:ext uri="{FF2B5EF4-FFF2-40B4-BE49-F238E27FC236}">
                <a16:creationId xmlns:a16="http://schemas.microsoft.com/office/drawing/2014/main" id="{145521F0-3A09-90FD-055B-DCD87544B603}"/>
              </a:ext>
            </a:extLst>
          </p:cNvPr>
          <p:cNvSpPr txBox="1">
            <a:spLocks/>
          </p:cNvSpPr>
          <p:nvPr/>
        </p:nvSpPr>
        <p:spPr>
          <a:xfrm>
            <a:off x="363420" y="1889174"/>
            <a:ext cx="3274645" cy="691956"/>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1000" dirty="0"/>
              <a:t>This is a traditional Q-learning setup. The game has 25 possible states </a:t>
            </a:r>
            <a:r>
              <a:rPr lang="en-US" sz="1000" i="1" dirty="0"/>
              <a:t>n </a:t>
            </a:r>
            <a:r>
              <a:rPr lang="en-US" sz="1000" dirty="0"/>
              <a:t>and 4 possible actions </a:t>
            </a:r>
            <a:r>
              <a:rPr lang="en-US" sz="1000" i="1" dirty="0"/>
              <a:t>a.</a:t>
            </a:r>
            <a:r>
              <a:rPr lang="en-US" sz="1000" dirty="0"/>
              <a:t> This Q-table has O(</a:t>
            </a:r>
            <a:r>
              <a:rPr lang="en-US" sz="1000" i="1" dirty="0"/>
              <a:t>n*a</a:t>
            </a:r>
            <a:r>
              <a:rPr lang="en-US" sz="1000" dirty="0"/>
              <a:t>) space complexity—it’s fine for 100 cells, but you can see how, as </a:t>
            </a:r>
            <a:r>
              <a:rPr lang="en-US" sz="1000" i="1" dirty="0"/>
              <a:t>n </a:t>
            </a:r>
            <a:r>
              <a:rPr lang="en-US" sz="1000" dirty="0"/>
              <a:t>approaches infinity, the table can’t work. </a:t>
            </a:r>
          </a:p>
        </p:txBody>
      </p:sp>
      <p:sp>
        <p:nvSpPr>
          <p:cNvPr id="13" name="Text Placeholder 2">
            <a:extLst>
              <a:ext uri="{FF2B5EF4-FFF2-40B4-BE49-F238E27FC236}">
                <a16:creationId xmlns:a16="http://schemas.microsoft.com/office/drawing/2014/main" id="{E04926A3-8DD1-64C5-F92E-6D7F0A45C2D5}"/>
              </a:ext>
            </a:extLst>
          </p:cNvPr>
          <p:cNvSpPr txBox="1">
            <a:spLocks/>
          </p:cNvSpPr>
          <p:nvPr/>
        </p:nvSpPr>
        <p:spPr>
          <a:xfrm>
            <a:off x="4001476" y="1889174"/>
            <a:ext cx="4743938" cy="69195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1000" dirty="0"/>
              <a:t>Shifting to deep Q-learning, we can process highly dimensional information without conceding on space complexity. </a:t>
            </a:r>
          </a:p>
        </p:txBody>
      </p:sp>
      <p:graphicFrame>
        <p:nvGraphicFramePr>
          <p:cNvPr id="14" name="Table 13">
            <a:extLst>
              <a:ext uri="{FF2B5EF4-FFF2-40B4-BE49-F238E27FC236}">
                <a16:creationId xmlns:a16="http://schemas.microsoft.com/office/drawing/2014/main" id="{458A7D68-0878-97BE-3286-8F7DDFF1FE07}"/>
              </a:ext>
            </a:extLst>
          </p:cNvPr>
          <p:cNvGraphicFramePr>
            <a:graphicFrameLocks noGrp="1"/>
          </p:cNvGraphicFramePr>
          <p:nvPr>
            <p:extLst>
              <p:ext uri="{D42A27DB-BD31-4B8C-83A1-F6EECF244321}">
                <p14:modId xmlns:p14="http://schemas.microsoft.com/office/powerpoint/2010/main" val="4044368343"/>
              </p:ext>
            </p:extLst>
          </p:nvPr>
        </p:nvGraphicFramePr>
        <p:xfrm>
          <a:off x="5201137" y="2537258"/>
          <a:ext cx="1846827" cy="1056299"/>
        </p:xfrm>
        <a:graphic>
          <a:graphicData uri="http://schemas.openxmlformats.org/drawingml/2006/table">
            <a:tbl>
              <a:tblPr firstRow="1" bandRow="1">
                <a:tableStyleId>{8CC34ECD-C52A-4500-B7F1-3DD4E3D9C548}</a:tableStyleId>
              </a:tblPr>
              <a:tblGrid>
                <a:gridCol w="531448">
                  <a:extLst>
                    <a:ext uri="{9D8B030D-6E8A-4147-A177-3AD203B41FA5}">
                      <a16:colId xmlns:a16="http://schemas.microsoft.com/office/drawing/2014/main" val="4158762204"/>
                    </a:ext>
                  </a:extLst>
                </a:gridCol>
                <a:gridCol w="389255">
                  <a:extLst>
                    <a:ext uri="{9D8B030D-6E8A-4147-A177-3AD203B41FA5}">
                      <a16:colId xmlns:a16="http://schemas.microsoft.com/office/drawing/2014/main" val="2657240818"/>
                    </a:ext>
                  </a:extLst>
                </a:gridCol>
                <a:gridCol w="463062">
                  <a:extLst>
                    <a:ext uri="{9D8B030D-6E8A-4147-A177-3AD203B41FA5}">
                      <a16:colId xmlns:a16="http://schemas.microsoft.com/office/drawing/2014/main" val="1784815004"/>
                    </a:ext>
                  </a:extLst>
                </a:gridCol>
                <a:gridCol w="463062">
                  <a:extLst>
                    <a:ext uri="{9D8B030D-6E8A-4147-A177-3AD203B41FA5}">
                      <a16:colId xmlns:a16="http://schemas.microsoft.com/office/drawing/2014/main" val="4205255276"/>
                    </a:ext>
                  </a:extLst>
                </a:gridCol>
              </a:tblGrid>
              <a:tr h="260353">
                <a:tc>
                  <a:txBody>
                    <a:bodyPr/>
                    <a:lstStyle/>
                    <a:p>
                      <a:endParaRPr lang="en-US" sz="500" dirty="0"/>
                    </a:p>
                  </a:txBody>
                  <a:tcPr/>
                </a:tc>
                <a:tc>
                  <a:txBody>
                    <a:bodyPr/>
                    <a:lstStyle/>
                    <a:p>
                      <a:r>
                        <a:rPr lang="en-US" sz="500" dirty="0"/>
                        <a:t>Card 1</a:t>
                      </a:r>
                    </a:p>
                  </a:txBody>
                  <a:tcPr/>
                </a:tc>
                <a:tc>
                  <a:txBody>
                    <a:bodyPr/>
                    <a:lstStyle/>
                    <a:p>
                      <a:r>
                        <a:rPr lang="en-US" sz="500" dirty="0"/>
                        <a:t>…</a:t>
                      </a:r>
                    </a:p>
                  </a:txBody>
                  <a:tcPr/>
                </a:tc>
                <a:tc>
                  <a:txBody>
                    <a:bodyPr/>
                    <a:lstStyle/>
                    <a:p>
                      <a:r>
                        <a:rPr lang="en-US" sz="500" dirty="0"/>
                        <a:t>Card K</a:t>
                      </a:r>
                    </a:p>
                  </a:txBody>
                  <a:tcPr/>
                </a:tc>
                <a:extLst>
                  <a:ext uri="{0D108BD9-81ED-4DB2-BD59-A6C34878D82A}">
                    <a16:rowId xmlns:a16="http://schemas.microsoft.com/office/drawing/2014/main" val="3774397800"/>
                  </a:ext>
                </a:extLst>
              </a:tr>
              <a:tr h="275240">
                <a:tc>
                  <a:txBody>
                    <a:bodyPr/>
                    <a:lstStyle/>
                    <a:p>
                      <a:r>
                        <a:rPr lang="en-US" sz="500" dirty="0" err="1"/>
                        <a:t>Gamestate</a:t>
                      </a:r>
                      <a:r>
                        <a:rPr lang="en-US" sz="500" dirty="0"/>
                        <a:t> 1</a:t>
                      </a:r>
                    </a:p>
                  </a:txBody>
                  <a:tcPr/>
                </a:tc>
                <a:tc>
                  <a:txBody>
                    <a:bodyPr/>
                    <a:lstStyle/>
                    <a:p>
                      <a:r>
                        <a:rPr lang="en-US" sz="500" dirty="0"/>
                        <a:t>R(1,1)</a:t>
                      </a:r>
                    </a:p>
                  </a:txBody>
                  <a:tcPr/>
                </a:tc>
                <a:tc>
                  <a:txBody>
                    <a:bodyPr/>
                    <a:lstStyle/>
                    <a:p>
                      <a:endParaRPr lang="en-US" sz="500" dirty="0"/>
                    </a:p>
                  </a:txBody>
                  <a:tcPr/>
                </a:tc>
                <a:tc>
                  <a:txBody>
                    <a:bodyPr/>
                    <a:lstStyle/>
                    <a:p>
                      <a:r>
                        <a:rPr lang="en-US" sz="500" dirty="0"/>
                        <a:t>(1,K)</a:t>
                      </a:r>
                    </a:p>
                  </a:txBody>
                  <a:tcPr/>
                </a:tc>
                <a:extLst>
                  <a:ext uri="{0D108BD9-81ED-4DB2-BD59-A6C34878D82A}">
                    <a16:rowId xmlns:a16="http://schemas.microsoft.com/office/drawing/2014/main" val="2237276003"/>
                  </a:ext>
                </a:extLst>
              </a:tr>
              <a:tr h="260353">
                <a:tc>
                  <a:txBody>
                    <a:bodyPr/>
                    <a:lstStyle/>
                    <a:p>
                      <a:r>
                        <a:rPr lang="en-US" sz="500" dirty="0"/>
                        <a:t>…</a:t>
                      </a:r>
                    </a:p>
                  </a:txBody>
                  <a:tcPr/>
                </a:tc>
                <a:tc>
                  <a:txBody>
                    <a:bodyPr/>
                    <a:lstStyle/>
                    <a:p>
                      <a:endParaRPr lang="en-US" sz="500" dirty="0"/>
                    </a:p>
                  </a:txBody>
                  <a:tcPr/>
                </a:tc>
                <a:tc>
                  <a:txBody>
                    <a:bodyPr/>
                    <a:lstStyle/>
                    <a:p>
                      <a:r>
                        <a:rPr lang="en-US" sz="500" dirty="0"/>
                        <a:t>…</a:t>
                      </a:r>
                    </a:p>
                  </a:txBody>
                  <a:tcPr/>
                </a:tc>
                <a:tc>
                  <a:txBody>
                    <a:bodyPr/>
                    <a:lstStyle/>
                    <a:p>
                      <a:endParaRPr lang="en-US" sz="500" dirty="0"/>
                    </a:p>
                  </a:txBody>
                  <a:tcPr/>
                </a:tc>
                <a:extLst>
                  <a:ext uri="{0D108BD9-81ED-4DB2-BD59-A6C34878D82A}">
                    <a16:rowId xmlns:a16="http://schemas.microsoft.com/office/drawing/2014/main" val="3370344880"/>
                  </a:ext>
                </a:extLst>
              </a:tr>
              <a:tr h="260353">
                <a:tc>
                  <a:txBody>
                    <a:bodyPr/>
                    <a:lstStyle/>
                    <a:p>
                      <a:r>
                        <a:rPr lang="en-US" sz="500" dirty="0" err="1"/>
                        <a:t>Gamestate</a:t>
                      </a:r>
                      <a:r>
                        <a:rPr lang="en-US" sz="500" dirty="0"/>
                        <a:t> K</a:t>
                      </a:r>
                    </a:p>
                  </a:txBody>
                  <a:tcPr/>
                </a:tc>
                <a:tc>
                  <a:txBody>
                    <a:bodyPr/>
                    <a:lstStyle/>
                    <a:p>
                      <a:r>
                        <a:rPr lang="en-US" sz="500" dirty="0"/>
                        <a:t>(K,1)</a:t>
                      </a:r>
                    </a:p>
                  </a:txBody>
                  <a:tcPr/>
                </a:tc>
                <a:tc>
                  <a:txBody>
                    <a:bodyPr/>
                    <a:lstStyle/>
                    <a:p>
                      <a:endParaRPr lang="en-US" sz="500" dirty="0"/>
                    </a:p>
                  </a:txBody>
                  <a:tcPr/>
                </a:tc>
                <a:tc>
                  <a:txBody>
                    <a:bodyPr/>
                    <a:lstStyle/>
                    <a:p>
                      <a:r>
                        <a:rPr lang="en-US" sz="500" dirty="0"/>
                        <a:t>R(K,K)</a:t>
                      </a:r>
                    </a:p>
                  </a:txBody>
                  <a:tcPr/>
                </a:tc>
                <a:extLst>
                  <a:ext uri="{0D108BD9-81ED-4DB2-BD59-A6C34878D82A}">
                    <a16:rowId xmlns:a16="http://schemas.microsoft.com/office/drawing/2014/main" val="3625549404"/>
                  </a:ext>
                </a:extLst>
              </a:tr>
            </a:tbl>
          </a:graphicData>
        </a:graphic>
      </p:graphicFrame>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70D41E91-8225-CE59-04F8-E1A3ED79ACEF}"/>
                  </a:ext>
                </a:extLst>
              </p14:cNvPr>
              <p14:cNvContentPartPr/>
              <p14:nvPr/>
            </p14:nvContentPartPr>
            <p14:xfrm>
              <a:off x="7066667" y="2825322"/>
              <a:ext cx="86804" cy="346185"/>
            </p14:xfrm>
          </p:contentPart>
        </mc:Choice>
        <mc:Fallback xmlns="">
          <p:pic>
            <p:nvPicPr>
              <p:cNvPr id="15" name="Ink 14">
                <a:extLst>
                  <a:ext uri="{FF2B5EF4-FFF2-40B4-BE49-F238E27FC236}">
                    <a16:creationId xmlns:a16="http://schemas.microsoft.com/office/drawing/2014/main" id="{70D41E91-8225-CE59-04F8-E1A3ED79ACEF}"/>
                  </a:ext>
                </a:extLst>
              </p:cNvPr>
              <p:cNvPicPr/>
              <p:nvPr/>
            </p:nvPicPr>
            <p:blipFill>
              <a:blip r:embed="rId4"/>
              <a:stretch>
                <a:fillRect/>
              </a:stretch>
            </p:blipFill>
            <p:spPr>
              <a:xfrm>
                <a:off x="7057700" y="2816326"/>
                <a:ext cx="104380" cy="363818"/>
              </a:xfrm>
              <a:prstGeom prst="rect">
                <a:avLst/>
              </a:prstGeom>
            </p:spPr>
          </p:pic>
        </mc:Fallback>
      </mc:AlternateContent>
      <p:sp>
        <p:nvSpPr>
          <p:cNvPr id="17" name="Oval 16">
            <a:extLst>
              <a:ext uri="{FF2B5EF4-FFF2-40B4-BE49-F238E27FC236}">
                <a16:creationId xmlns:a16="http://schemas.microsoft.com/office/drawing/2014/main" id="{AB3EC9AF-D1F1-31D2-FDCA-8FB739EA4BC6}"/>
              </a:ext>
            </a:extLst>
          </p:cNvPr>
          <p:cNvSpPr/>
          <p:nvPr/>
        </p:nvSpPr>
        <p:spPr>
          <a:xfrm>
            <a:off x="5753004" y="3235416"/>
            <a:ext cx="1400467" cy="45665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51CA2DA6-60C7-B866-D432-D30440FB0EFE}"/>
              </a:ext>
            </a:extLst>
          </p:cNvPr>
          <p:cNvCxnSpPr>
            <a:cxnSpLocks/>
            <a:stCxn id="17" idx="5"/>
          </p:cNvCxnSpPr>
          <p:nvPr/>
        </p:nvCxnSpPr>
        <p:spPr>
          <a:xfrm>
            <a:off x="6948377" y="3625199"/>
            <a:ext cx="320352" cy="19192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AD3B131-2172-2652-99B4-F7B573BE98B3}"/>
              </a:ext>
            </a:extLst>
          </p:cNvPr>
          <p:cNvSpPr txBox="1"/>
          <p:nvPr/>
        </p:nvSpPr>
        <p:spPr>
          <a:xfrm>
            <a:off x="7164602" y="2767581"/>
            <a:ext cx="1487272" cy="461665"/>
          </a:xfrm>
          <a:prstGeom prst="rect">
            <a:avLst/>
          </a:prstGeom>
          <a:noFill/>
        </p:spPr>
        <p:txBody>
          <a:bodyPr wrap="square" rtlCol="0">
            <a:spAutoFit/>
          </a:bodyPr>
          <a:lstStyle/>
          <a:p>
            <a:r>
              <a:rPr lang="en-US" sz="800" dirty="0"/>
              <a:t>Random subset stored in memory buffer for future training</a:t>
            </a:r>
          </a:p>
        </p:txBody>
      </p:sp>
      <p:sp>
        <p:nvSpPr>
          <p:cNvPr id="21" name="TextBox 20">
            <a:extLst>
              <a:ext uri="{FF2B5EF4-FFF2-40B4-BE49-F238E27FC236}">
                <a16:creationId xmlns:a16="http://schemas.microsoft.com/office/drawing/2014/main" id="{E36B2D1C-C710-74A1-6D06-EF1FA9CDCBF7}"/>
              </a:ext>
            </a:extLst>
          </p:cNvPr>
          <p:cNvSpPr txBox="1"/>
          <p:nvPr/>
        </p:nvSpPr>
        <p:spPr>
          <a:xfrm>
            <a:off x="7110069" y="3806559"/>
            <a:ext cx="1487272" cy="338554"/>
          </a:xfrm>
          <a:prstGeom prst="rect">
            <a:avLst/>
          </a:prstGeom>
          <a:noFill/>
        </p:spPr>
        <p:txBody>
          <a:bodyPr wrap="square" rtlCol="0">
            <a:spAutoFit/>
          </a:bodyPr>
          <a:lstStyle/>
          <a:p>
            <a:r>
              <a:rPr lang="en-US" sz="800" b="1" dirty="0"/>
              <a:t>Output: </a:t>
            </a:r>
            <a:r>
              <a:rPr lang="en-US" sz="800" dirty="0"/>
              <a:t>predicted reward for each action [a_1…</a:t>
            </a:r>
            <a:r>
              <a:rPr lang="en-US" sz="800" dirty="0" err="1"/>
              <a:t>a_k</a:t>
            </a:r>
            <a:r>
              <a:rPr lang="en-US" sz="800" dirty="0"/>
              <a:t>]</a:t>
            </a:r>
            <a:endParaRPr lang="en-US" sz="800" b="1" dirty="0"/>
          </a:p>
        </p:txBody>
      </p:sp>
      <p:sp>
        <p:nvSpPr>
          <p:cNvPr id="23" name="Oval 22">
            <a:extLst>
              <a:ext uri="{FF2B5EF4-FFF2-40B4-BE49-F238E27FC236}">
                <a16:creationId xmlns:a16="http://schemas.microsoft.com/office/drawing/2014/main" id="{03E25680-C1F8-D926-4CBD-B084C6322861}"/>
              </a:ext>
            </a:extLst>
          </p:cNvPr>
          <p:cNvSpPr/>
          <p:nvPr/>
        </p:nvSpPr>
        <p:spPr>
          <a:xfrm>
            <a:off x="5182434" y="2606725"/>
            <a:ext cx="570570" cy="1085350"/>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C18598ED-6EE8-D027-F112-98EE1DBC3260}"/>
              </a:ext>
            </a:extLst>
          </p:cNvPr>
          <p:cNvCxnSpPr>
            <a:stCxn id="23" idx="2"/>
          </p:cNvCxnSpPr>
          <p:nvPr/>
        </p:nvCxnSpPr>
        <p:spPr>
          <a:xfrm flipH="1">
            <a:off x="4908062" y="3149400"/>
            <a:ext cx="274372" cy="22107"/>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0164261-B32B-C426-489B-0335FE342409}"/>
              </a:ext>
            </a:extLst>
          </p:cNvPr>
          <p:cNvSpPr txBox="1"/>
          <p:nvPr/>
        </p:nvSpPr>
        <p:spPr>
          <a:xfrm>
            <a:off x="4205031" y="3002230"/>
            <a:ext cx="993103" cy="338554"/>
          </a:xfrm>
          <a:prstGeom prst="rect">
            <a:avLst/>
          </a:prstGeom>
          <a:noFill/>
        </p:spPr>
        <p:txBody>
          <a:bodyPr wrap="square" rtlCol="0">
            <a:spAutoFit/>
          </a:bodyPr>
          <a:lstStyle/>
          <a:p>
            <a:r>
              <a:rPr lang="en-US" sz="800" b="1" dirty="0"/>
              <a:t>Input: </a:t>
            </a:r>
            <a:r>
              <a:rPr lang="en-US" sz="800" dirty="0"/>
              <a:t>a </a:t>
            </a:r>
            <a:r>
              <a:rPr lang="en-US" sz="800" dirty="0" err="1"/>
              <a:t>gamestate</a:t>
            </a:r>
            <a:endParaRPr lang="en-US" sz="800" b="1" dirty="0"/>
          </a:p>
        </p:txBody>
      </p:sp>
      <p:sp>
        <p:nvSpPr>
          <p:cNvPr id="27" name="Text Placeholder 2">
            <a:extLst>
              <a:ext uri="{FF2B5EF4-FFF2-40B4-BE49-F238E27FC236}">
                <a16:creationId xmlns:a16="http://schemas.microsoft.com/office/drawing/2014/main" id="{284F6474-8472-8D9D-FCF5-32B497410B99}"/>
              </a:ext>
            </a:extLst>
          </p:cNvPr>
          <p:cNvSpPr txBox="1">
            <a:spLocks/>
          </p:cNvSpPr>
          <p:nvPr/>
        </p:nvSpPr>
        <p:spPr>
          <a:xfrm>
            <a:off x="3966310" y="4055725"/>
            <a:ext cx="4743938" cy="691956"/>
          </a:xfrm>
          <a:prstGeom prst="rect">
            <a:avLst/>
          </a:prstGeom>
          <a:noFill/>
          <a:ln>
            <a:noFill/>
          </a:ln>
        </p:spPr>
        <p:txBody>
          <a:bodyPr spcFirstLastPara="1" wrap="square" lIns="91425" tIns="91425" rIns="91425" bIns="91425" anchor="t" anchorCtr="0">
            <a:normAutofit fontScale="700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1000" dirty="0"/>
              <a:t>The DQN takes one input node for every element of the </a:t>
            </a:r>
            <a:r>
              <a:rPr lang="en-US" sz="1000" dirty="0" err="1"/>
              <a:t>gamestate</a:t>
            </a:r>
            <a:r>
              <a:rPr lang="en-US" sz="1000" dirty="0"/>
              <a:t>. My DQN has 3 fully-connected hidden layers with 3 nodes apiece – these haven’t been optimized, but seem appropriate for the complexity of a hand. It returns a vector of the estimated rewards of each action.</a:t>
            </a:r>
          </a:p>
          <a:p>
            <a:pPr marL="114300" indent="0">
              <a:buFont typeface="Arial"/>
              <a:buNone/>
            </a:pPr>
            <a:r>
              <a:rPr lang="en-US" sz="1000" dirty="0"/>
              <a:t>The DQN then does gradient descent against a loss retrieved from the memory buffer and arrives at reward minimum (what it thinks are the true values) for each action.</a:t>
            </a:r>
          </a:p>
        </p:txBody>
      </p:sp>
    </p:spTree>
    <p:extLst>
      <p:ext uri="{BB962C8B-B14F-4D97-AF65-F5344CB8AC3E}">
        <p14:creationId xmlns:p14="http://schemas.microsoft.com/office/powerpoint/2010/main" val="2514842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7AF0731E-18A4-E976-FE98-E57EB3995902}"/>
              </a:ext>
            </a:extLst>
          </p:cNvPr>
          <p:cNvSpPr txBox="1"/>
          <p:nvPr/>
        </p:nvSpPr>
        <p:spPr>
          <a:xfrm>
            <a:off x="246185" y="1844843"/>
            <a:ext cx="2619899" cy="3131603"/>
          </a:xfrm>
          <a:prstGeom prst="rect">
            <a:avLst/>
          </a:prstGeom>
          <a:noFill/>
          <a:ln>
            <a:solidFill>
              <a:schemeClr val="tx1"/>
            </a:solidFill>
          </a:ln>
        </p:spPr>
        <p:txBody>
          <a:bodyPr wrap="square" rtlCol="0">
            <a:spAutoFit/>
          </a:bodyPr>
          <a:lstStyle/>
          <a:p>
            <a:endParaRPr lang="en-US" dirty="0"/>
          </a:p>
        </p:txBody>
      </p:sp>
      <p:sp>
        <p:nvSpPr>
          <p:cNvPr id="2" name="Title 1">
            <a:extLst>
              <a:ext uri="{FF2B5EF4-FFF2-40B4-BE49-F238E27FC236}">
                <a16:creationId xmlns:a16="http://schemas.microsoft.com/office/drawing/2014/main" id="{ABEE4ABA-7CF5-3F0D-2D9F-0D133F643A7F}"/>
              </a:ext>
            </a:extLst>
          </p:cNvPr>
          <p:cNvSpPr>
            <a:spLocks noGrp="1"/>
          </p:cNvSpPr>
          <p:nvPr>
            <p:ph type="title"/>
          </p:nvPr>
        </p:nvSpPr>
        <p:spPr/>
        <p:txBody>
          <a:bodyPr>
            <a:normAutofit fontScale="90000"/>
          </a:bodyPr>
          <a:lstStyle/>
          <a:p>
            <a:r>
              <a:rPr lang="el-GR" b="1" i="0" dirty="0">
                <a:solidFill>
                  <a:srgbClr val="202122"/>
                </a:solidFill>
                <a:effectLst/>
                <a:latin typeface="Arial" panose="020B0604020202020204" pitchFamily="34" charset="0"/>
              </a:rPr>
              <a:t>ε</a:t>
            </a:r>
            <a:r>
              <a:rPr lang="en-US" b="1" i="0" dirty="0">
                <a:solidFill>
                  <a:srgbClr val="202122"/>
                </a:solidFill>
                <a:effectLst/>
                <a:latin typeface="Arial" panose="020B0604020202020204" pitchFamily="34" charset="0"/>
              </a:rPr>
              <a:t>-g</a:t>
            </a:r>
            <a:r>
              <a:rPr lang="en-US" b="1" dirty="0"/>
              <a:t>reedy – Our Learning Algorithm</a:t>
            </a:r>
          </a:p>
        </p:txBody>
      </p:sp>
      <p:sp>
        <p:nvSpPr>
          <p:cNvPr id="3" name="Text Placeholder 2">
            <a:extLst>
              <a:ext uri="{FF2B5EF4-FFF2-40B4-BE49-F238E27FC236}">
                <a16:creationId xmlns:a16="http://schemas.microsoft.com/office/drawing/2014/main" id="{34C4BEBA-A9D1-96DE-9788-AF6D397B7F7A}"/>
              </a:ext>
            </a:extLst>
          </p:cNvPr>
          <p:cNvSpPr>
            <a:spLocks noGrp="1"/>
          </p:cNvSpPr>
          <p:nvPr>
            <p:ph type="body" idx="1"/>
          </p:nvPr>
        </p:nvSpPr>
        <p:spPr>
          <a:xfrm>
            <a:off x="311700" y="1001464"/>
            <a:ext cx="8520600" cy="843379"/>
          </a:xfrm>
        </p:spPr>
        <p:txBody>
          <a:bodyPr>
            <a:normAutofit fontScale="85000" lnSpcReduction="20000"/>
          </a:bodyPr>
          <a:lstStyle/>
          <a:p>
            <a:pPr marL="114300" indent="0">
              <a:buNone/>
            </a:pPr>
            <a:r>
              <a:rPr lang="en-US" dirty="0"/>
              <a:t>After running through the DQN, we have a vector [a1r, …, </a:t>
            </a:r>
            <a:r>
              <a:rPr lang="en-US" dirty="0" err="1"/>
              <a:t>akr</a:t>
            </a:r>
            <a:r>
              <a:rPr lang="en-US" dirty="0"/>
              <a:t>] of how well the DQN </a:t>
            </a:r>
            <a:r>
              <a:rPr lang="en-US" u="sng" dirty="0"/>
              <a:t>thinks</a:t>
            </a:r>
            <a:r>
              <a:rPr lang="en-US" dirty="0"/>
              <a:t> each action will perform. Now we need to a) verify the actual reward of an action for storage, and b) continue the agent’s exploration. We do this using a strategy called</a:t>
            </a:r>
            <a:r>
              <a:rPr lang="en-US" b="1" dirty="0"/>
              <a:t> </a:t>
            </a:r>
            <a:r>
              <a:rPr lang="el-GR" i="0" dirty="0">
                <a:solidFill>
                  <a:schemeClr val="bg2"/>
                </a:solidFill>
                <a:effectLst/>
                <a:latin typeface="Arial" panose="020B0604020202020204" pitchFamily="34" charset="0"/>
              </a:rPr>
              <a:t>ε</a:t>
            </a:r>
            <a:r>
              <a:rPr lang="en-US" dirty="0">
                <a:solidFill>
                  <a:schemeClr val="bg2"/>
                </a:solidFill>
                <a:latin typeface="Arial" panose="020B0604020202020204" pitchFamily="34" charset="0"/>
              </a:rPr>
              <a:t>-greedy. </a:t>
            </a:r>
            <a:endParaRPr lang="en-US" b="1" dirty="0">
              <a:solidFill>
                <a:schemeClr val="bg2"/>
              </a:solidFill>
            </a:endParaRPr>
          </a:p>
        </p:txBody>
      </p:sp>
      <p:pic>
        <p:nvPicPr>
          <p:cNvPr id="5" name="Picture 4" descr="A diagram of a step and exploration area&#10;&#10;AI-generated content may be incorrect.">
            <a:extLst>
              <a:ext uri="{FF2B5EF4-FFF2-40B4-BE49-F238E27FC236}">
                <a16:creationId xmlns:a16="http://schemas.microsoft.com/office/drawing/2014/main" id="{28919392-3D6D-F659-144F-CE1CBD7C0DF9}"/>
              </a:ext>
            </a:extLst>
          </p:cNvPr>
          <p:cNvPicPr>
            <a:picLocks noChangeAspect="1"/>
          </p:cNvPicPr>
          <p:nvPr/>
        </p:nvPicPr>
        <p:blipFill>
          <a:blip r:embed="rId2"/>
          <a:stretch>
            <a:fillRect/>
          </a:stretch>
        </p:blipFill>
        <p:spPr>
          <a:xfrm>
            <a:off x="311700" y="1933180"/>
            <a:ext cx="2470150" cy="1935435"/>
          </a:xfrm>
          <a:prstGeom prst="rect">
            <a:avLst/>
          </a:prstGeom>
        </p:spPr>
      </p:pic>
      <p:sp>
        <p:nvSpPr>
          <p:cNvPr id="6" name="Text Placeholder 2">
            <a:extLst>
              <a:ext uri="{FF2B5EF4-FFF2-40B4-BE49-F238E27FC236}">
                <a16:creationId xmlns:a16="http://schemas.microsoft.com/office/drawing/2014/main" id="{E2CB0542-3AD3-06BE-3CBB-A27DAA51BF6F}"/>
              </a:ext>
            </a:extLst>
          </p:cNvPr>
          <p:cNvSpPr txBox="1">
            <a:spLocks/>
          </p:cNvSpPr>
          <p:nvPr/>
        </p:nvSpPr>
        <p:spPr>
          <a:xfrm>
            <a:off x="508612" y="3868615"/>
            <a:ext cx="2273238" cy="1178169"/>
          </a:xfrm>
          <a:prstGeom prst="rect">
            <a:avLst/>
          </a:prstGeom>
          <a:noFill/>
          <a:ln>
            <a:noFill/>
          </a:ln>
        </p:spPr>
        <p:txBody>
          <a:bodyPr spcFirstLastPara="1" wrap="square" lIns="91425" tIns="91425" rIns="91425" bIns="91425" anchor="t" anchorCtr="0">
            <a:normAutofit fontScale="62500" lnSpcReduction="2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b="1" dirty="0">
                <a:solidFill>
                  <a:schemeClr val="bg2"/>
                </a:solidFill>
              </a:rPr>
              <a:t>Rationale: </a:t>
            </a:r>
            <a:r>
              <a:rPr lang="en-US" dirty="0">
                <a:solidFill>
                  <a:schemeClr val="bg2"/>
                </a:solidFill>
              </a:rPr>
              <a:t>we have a variable </a:t>
            </a:r>
            <a:r>
              <a:rPr lang="el-GR" i="0" dirty="0">
                <a:solidFill>
                  <a:schemeClr val="bg2"/>
                </a:solidFill>
                <a:effectLst/>
                <a:latin typeface="Arial" panose="020B0604020202020204" pitchFamily="34" charset="0"/>
              </a:rPr>
              <a:t>ε</a:t>
            </a:r>
            <a:r>
              <a:rPr lang="en-US" i="0" dirty="0">
                <a:solidFill>
                  <a:schemeClr val="bg2"/>
                </a:solidFill>
                <a:effectLst/>
                <a:latin typeface="Arial" panose="020B0604020202020204" pitchFamily="34" charset="0"/>
              </a:rPr>
              <a:t> that represents the network’s “curiosity”. It starts off high then lowers (but never disappears) according to some rate. </a:t>
            </a:r>
            <a:r>
              <a:rPr lang="en-US" sz="1100" i="0" dirty="0">
                <a:solidFill>
                  <a:schemeClr val="bg2"/>
                </a:solidFill>
                <a:effectLst/>
                <a:latin typeface="Arial" panose="020B0604020202020204" pitchFamily="34" charset="0"/>
              </a:rPr>
              <a:t>(</a:t>
            </a:r>
            <a:r>
              <a:rPr lang="en-US" sz="1100" b="1" i="0" dirty="0">
                <a:solidFill>
                  <a:schemeClr val="bg2"/>
                </a:solidFill>
                <a:effectLst/>
                <a:latin typeface="Arial" panose="020B0604020202020204" pitchFamily="34" charset="0"/>
              </a:rPr>
              <a:t>image credit: </a:t>
            </a:r>
            <a:r>
              <a:rPr lang="en-US" sz="1100" b="1" dirty="0">
                <a:solidFill>
                  <a:schemeClr val="bg2"/>
                </a:solidFill>
                <a:latin typeface="Arial" panose="020B0604020202020204" pitchFamily="34" charset="0"/>
              </a:rPr>
              <a:t>R</a:t>
            </a:r>
            <a:r>
              <a:rPr lang="en-US" sz="1100" b="1" i="0" dirty="0">
                <a:solidFill>
                  <a:schemeClr val="bg2"/>
                </a:solidFill>
                <a:effectLst/>
                <a:latin typeface="Arial" panose="020B0604020202020204" pitchFamily="34" charset="0"/>
              </a:rPr>
              <a:t>esearchGate</a:t>
            </a:r>
            <a:r>
              <a:rPr lang="en-US" sz="1100" i="0" dirty="0">
                <a:solidFill>
                  <a:schemeClr val="bg2"/>
                </a:solidFill>
                <a:effectLst/>
                <a:latin typeface="Arial" panose="020B0604020202020204" pitchFamily="34" charset="0"/>
              </a:rPr>
              <a:t>)</a:t>
            </a:r>
            <a:endParaRPr lang="en-US" sz="1100" b="1" dirty="0">
              <a:solidFill>
                <a:schemeClr val="bg2"/>
              </a:solidFill>
            </a:endParaRPr>
          </a:p>
        </p:txBody>
      </p:sp>
      <p:graphicFrame>
        <p:nvGraphicFramePr>
          <p:cNvPr id="8" name="Table 7">
            <a:extLst>
              <a:ext uri="{FF2B5EF4-FFF2-40B4-BE49-F238E27FC236}">
                <a16:creationId xmlns:a16="http://schemas.microsoft.com/office/drawing/2014/main" id="{360F565D-2E7B-89CD-07B8-0DE03CEA6180}"/>
              </a:ext>
            </a:extLst>
          </p:cNvPr>
          <p:cNvGraphicFramePr>
            <a:graphicFrameLocks noGrp="1"/>
          </p:cNvGraphicFramePr>
          <p:nvPr>
            <p:extLst>
              <p:ext uri="{D42A27DB-BD31-4B8C-83A1-F6EECF244321}">
                <p14:modId xmlns:p14="http://schemas.microsoft.com/office/powerpoint/2010/main" val="1443335588"/>
              </p:ext>
            </p:extLst>
          </p:nvPr>
        </p:nvGraphicFramePr>
        <p:xfrm>
          <a:off x="3402622" y="2130924"/>
          <a:ext cx="1512278" cy="1167735"/>
        </p:xfrm>
        <a:graphic>
          <a:graphicData uri="http://schemas.openxmlformats.org/drawingml/2006/table">
            <a:tbl>
              <a:tblPr firstRow="1" bandRow="1">
                <a:tableStyleId>{8CC34ECD-C52A-4500-B7F1-3DD4E3D9C548}</a:tableStyleId>
              </a:tblPr>
              <a:tblGrid>
                <a:gridCol w="756139">
                  <a:extLst>
                    <a:ext uri="{9D8B030D-6E8A-4147-A177-3AD203B41FA5}">
                      <a16:colId xmlns:a16="http://schemas.microsoft.com/office/drawing/2014/main" val="1857762784"/>
                    </a:ext>
                  </a:extLst>
                </a:gridCol>
                <a:gridCol w="756139">
                  <a:extLst>
                    <a:ext uri="{9D8B030D-6E8A-4147-A177-3AD203B41FA5}">
                      <a16:colId xmlns:a16="http://schemas.microsoft.com/office/drawing/2014/main" val="3001198242"/>
                    </a:ext>
                  </a:extLst>
                </a:gridCol>
              </a:tblGrid>
              <a:tr h="272778">
                <a:tc>
                  <a:txBody>
                    <a:bodyPr/>
                    <a:lstStyle/>
                    <a:p>
                      <a:r>
                        <a:rPr lang="en-US" sz="900" b="1" dirty="0"/>
                        <a:t>act, </a:t>
                      </a:r>
                      <a:r>
                        <a:rPr lang="en-US" sz="900" b="1" dirty="0" err="1"/>
                        <a:t>rew</a:t>
                      </a:r>
                      <a:endParaRPr lang="en-US" sz="900" b="1" dirty="0"/>
                    </a:p>
                  </a:txBody>
                  <a:tcPr/>
                </a:tc>
                <a:tc>
                  <a:txBody>
                    <a:bodyPr/>
                    <a:lstStyle/>
                    <a:p>
                      <a:r>
                        <a:rPr lang="en-US" sz="900" b="0" dirty="0"/>
                        <a:t>% to pick</a:t>
                      </a:r>
                    </a:p>
                  </a:txBody>
                  <a:tcPr/>
                </a:tc>
                <a:extLst>
                  <a:ext uri="{0D108BD9-81ED-4DB2-BD59-A6C34878D82A}">
                    <a16:rowId xmlns:a16="http://schemas.microsoft.com/office/drawing/2014/main" val="3552843678"/>
                  </a:ext>
                </a:extLst>
              </a:tr>
              <a:tr h="298319">
                <a:tc>
                  <a:txBody>
                    <a:bodyPr/>
                    <a:lstStyle/>
                    <a:p>
                      <a:r>
                        <a:rPr lang="en-US" sz="900" dirty="0"/>
                        <a:t>1, 3</a:t>
                      </a:r>
                    </a:p>
                  </a:txBody>
                  <a:tcPr/>
                </a:tc>
                <a:tc>
                  <a:txBody>
                    <a:bodyPr/>
                    <a:lstStyle/>
                    <a:p>
                      <a:r>
                        <a:rPr lang="en-US" sz="900" dirty="0"/>
                        <a:t>33%</a:t>
                      </a:r>
                    </a:p>
                  </a:txBody>
                  <a:tcPr/>
                </a:tc>
                <a:extLst>
                  <a:ext uri="{0D108BD9-81ED-4DB2-BD59-A6C34878D82A}">
                    <a16:rowId xmlns:a16="http://schemas.microsoft.com/office/drawing/2014/main" val="891553900"/>
                  </a:ext>
                </a:extLst>
              </a:tr>
              <a:tr h="298319">
                <a:tc>
                  <a:txBody>
                    <a:bodyPr/>
                    <a:lstStyle/>
                    <a:p>
                      <a:r>
                        <a:rPr lang="en-US" sz="900" dirty="0"/>
                        <a:t>2, 2</a:t>
                      </a:r>
                    </a:p>
                  </a:txBody>
                  <a:tcPr/>
                </a:tc>
                <a:tc>
                  <a:txBody>
                    <a:bodyPr/>
                    <a:lstStyle/>
                    <a:p>
                      <a:r>
                        <a:rPr lang="en-US" sz="900" dirty="0"/>
                        <a:t>33%</a:t>
                      </a:r>
                    </a:p>
                  </a:txBody>
                  <a:tcPr/>
                </a:tc>
                <a:extLst>
                  <a:ext uri="{0D108BD9-81ED-4DB2-BD59-A6C34878D82A}">
                    <a16:rowId xmlns:a16="http://schemas.microsoft.com/office/drawing/2014/main" val="581770291"/>
                  </a:ext>
                </a:extLst>
              </a:tr>
              <a:tr h="298319">
                <a:tc>
                  <a:txBody>
                    <a:bodyPr/>
                    <a:lstStyle/>
                    <a:p>
                      <a:r>
                        <a:rPr lang="en-US" sz="900" dirty="0"/>
                        <a:t>3, -1</a:t>
                      </a:r>
                    </a:p>
                  </a:txBody>
                  <a:tcPr/>
                </a:tc>
                <a:tc>
                  <a:txBody>
                    <a:bodyPr/>
                    <a:lstStyle/>
                    <a:p>
                      <a:r>
                        <a:rPr lang="en-US" sz="900" dirty="0"/>
                        <a:t>33%</a:t>
                      </a:r>
                    </a:p>
                  </a:txBody>
                  <a:tcPr/>
                </a:tc>
                <a:extLst>
                  <a:ext uri="{0D108BD9-81ED-4DB2-BD59-A6C34878D82A}">
                    <a16:rowId xmlns:a16="http://schemas.microsoft.com/office/drawing/2014/main" val="1011708314"/>
                  </a:ext>
                </a:extLst>
              </a:tr>
            </a:tbl>
          </a:graphicData>
        </a:graphic>
      </p:graphicFrame>
      <p:sp>
        <p:nvSpPr>
          <p:cNvPr id="10" name="Text Placeholder 2">
            <a:extLst>
              <a:ext uri="{FF2B5EF4-FFF2-40B4-BE49-F238E27FC236}">
                <a16:creationId xmlns:a16="http://schemas.microsoft.com/office/drawing/2014/main" id="{01206F99-41C5-E118-64D3-FC34DB475EB0}"/>
              </a:ext>
            </a:extLst>
          </p:cNvPr>
          <p:cNvSpPr txBox="1">
            <a:spLocks/>
          </p:cNvSpPr>
          <p:nvPr/>
        </p:nvSpPr>
        <p:spPr>
          <a:xfrm>
            <a:off x="4802189" y="2480203"/>
            <a:ext cx="991942" cy="37652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1100" dirty="0">
                <a:solidFill>
                  <a:schemeClr val="bg2"/>
                </a:solidFill>
              </a:rPr>
              <a:t>for </a:t>
            </a:r>
            <a:r>
              <a:rPr lang="el-GR" sz="1000" i="0" dirty="0">
                <a:solidFill>
                  <a:schemeClr val="bg2"/>
                </a:solidFill>
                <a:effectLst/>
                <a:latin typeface="Arial" panose="020B0604020202020204" pitchFamily="34" charset="0"/>
              </a:rPr>
              <a:t>ε </a:t>
            </a:r>
            <a:r>
              <a:rPr lang="en-US" sz="1100" b="0" i="0" dirty="0">
                <a:solidFill>
                  <a:srgbClr val="1F1F1F"/>
                </a:solidFill>
                <a:effectLst/>
                <a:latin typeface="Google Sans"/>
              </a:rPr>
              <a:t>≈ 1.0</a:t>
            </a:r>
            <a:endParaRPr lang="en-US" sz="1100" dirty="0">
              <a:solidFill>
                <a:schemeClr val="bg2"/>
              </a:solidFill>
            </a:endParaRPr>
          </a:p>
        </p:txBody>
      </p:sp>
      <p:graphicFrame>
        <p:nvGraphicFramePr>
          <p:cNvPr id="12" name="Table 11">
            <a:extLst>
              <a:ext uri="{FF2B5EF4-FFF2-40B4-BE49-F238E27FC236}">
                <a16:creationId xmlns:a16="http://schemas.microsoft.com/office/drawing/2014/main" id="{CF4D1F32-9FD1-F3C0-8D3F-53058DE1916A}"/>
              </a:ext>
            </a:extLst>
          </p:cNvPr>
          <p:cNvGraphicFramePr>
            <a:graphicFrameLocks noGrp="1"/>
          </p:cNvGraphicFramePr>
          <p:nvPr>
            <p:extLst>
              <p:ext uri="{D42A27DB-BD31-4B8C-83A1-F6EECF244321}">
                <p14:modId xmlns:p14="http://schemas.microsoft.com/office/powerpoint/2010/main" val="2321625905"/>
              </p:ext>
            </p:extLst>
          </p:nvPr>
        </p:nvGraphicFramePr>
        <p:xfrm>
          <a:off x="3402622" y="3530740"/>
          <a:ext cx="1512278" cy="1167735"/>
        </p:xfrm>
        <a:graphic>
          <a:graphicData uri="http://schemas.openxmlformats.org/drawingml/2006/table">
            <a:tbl>
              <a:tblPr firstRow="1" bandRow="1">
                <a:tableStyleId>{8CC34ECD-C52A-4500-B7F1-3DD4E3D9C548}</a:tableStyleId>
              </a:tblPr>
              <a:tblGrid>
                <a:gridCol w="756139">
                  <a:extLst>
                    <a:ext uri="{9D8B030D-6E8A-4147-A177-3AD203B41FA5}">
                      <a16:colId xmlns:a16="http://schemas.microsoft.com/office/drawing/2014/main" val="1857762784"/>
                    </a:ext>
                  </a:extLst>
                </a:gridCol>
                <a:gridCol w="756139">
                  <a:extLst>
                    <a:ext uri="{9D8B030D-6E8A-4147-A177-3AD203B41FA5}">
                      <a16:colId xmlns:a16="http://schemas.microsoft.com/office/drawing/2014/main" val="3001198242"/>
                    </a:ext>
                  </a:extLst>
                </a:gridCol>
              </a:tblGrid>
              <a:tr h="272778">
                <a:tc>
                  <a:txBody>
                    <a:bodyPr/>
                    <a:lstStyle/>
                    <a:p>
                      <a:r>
                        <a:rPr lang="en-US" sz="900" b="1" dirty="0"/>
                        <a:t>act, </a:t>
                      </a:r>
                      <a:r>
                        <a:rPr lang="en-US" sz="900" b="1" dirty="0" err="1"/>
                        <a:t>rew</a:t>
                      </a:r>
                      <a:endParaRPr lang="en-US" sz="900" b="1" dirty="0"/>
                    </a:p>
                  </a:txBody>
                  <a:tcPr/>
                </a:tc>
                <a:tc>
                  <a:txBody>
                    <a:bodyPr/>
                    <a:lstStyle/>
                    <a:p>
                      <a:r>
                        <a:rPr lang="en-US" sz="900" b="0" dirty="0"/>
                        <a:t>% to pick</a:t>
                      </a:r>
                    </a:p>
                  </a:txBody>
                  <a:tcPr/>
                </a:tc>
                <a:extLst>
                  <a:ext uri="{0D108BD9-81ED-4DB2-BD59-A6C34878D82A}">
                    <a16:rowId xmlns:a16="http://schemas.microsoft.com/office/drawing/2014/main" val="3552843678"/>
                  </a:ext>
                </a:extLst>
              </a:tr>
              <a:tr h="298319">
                <a:tc>
                  <a:txBody>
                    <a:bodyPr/>
                    <a:lstStyle/>
                    <a:p>
                      <a:r>
                        <a:rPr lang="en-US" sz="900" dirty="0"/>
                        <a:t>1, 3</a:t>
                      </a:r>
                    </a:p>
                  </a:txBody>
                  <a:tcPr/>
                </a:tc>
                <a:tc>
                  <a:txBody>
                    <a:bodyPr/>
                    <a:lstStyle/>
                    <a:p>
                      <a:r>
                        <a:rPr lang="en-US" sz="900" dirty="0"/>
                        <a:t>99%</a:t>
                      </a:r>
                    </a:p>
                  </a:txBody>
                  <a:tcPr/>
                </a:tc>
                <a:extLst>
                  <a:ext uri="{0D108BD9-81ED-4DB2-BD59-A6C34878D82A}">
                    <a16:rowId xmlns:a16="http://schemas.microsoft.com/office/drawing/2014/main" val="891553900"/>
                  </a:ext>
                </a:extLst>
              </a:tr>
              <a:tr h="298319">
                <a:tc>
                  <a:txBody>
                    <a:bodyPr/>
                    <a:lstStyle/>
                    <a:p>
                      <a:r>
                        <a:rPr lang="en-US" sz="900" dirty="0"/>
                        <a:t>2, 2</a:t>
                      </a:r>
                    </a:p>
                  </a:txBody>
                  <a:tcPr/>
                </a:tc>
                <a:tc>
                  <a:txBody>
                    <a:bodyPr/>
                    <a:lstStyle/>
                    <a:p>
                      <a:r>
                        <a:rPr lang="en-US" sz="900" dirty="0"/>
                        <a:t>.5%</a:t>
                      </a:r>
                    </a:p>
                  </a:txBody>
                  <a:tcPr/>
                </a:tc>
                <a:extLst>
                  <a:ext uri="{0D108BD9-81ED-4DB2-BD59-A6C34878D82A}">
                    <a16:rowId xmlns:a16="http://schemas.microsoft.com/office/drawing/2014/main" val="581770291"/>
                  </a:ext>
                </a:extLst>
              </a:tr>
              <a:tr h="298319">
                <a:tc>
                  <a:txBody>
                    <a:bodyPr/>
                    <a:lstStyle/>
                    <a:p>
                      <a:r>
                        <a:rPr lang="en-US" sz="900" dirty="0"/>
                        <a:t>3, -1</a:t>
                      </a:r>
                    </a:p>
                  </a:txBody>
                  <a:tcPr/>
                </a:tc>
                <a:tc>
                  <a:txBody>
                    <a:bodyPr/>
                    <a:lstStyle/>
                    <a:p>
                      <a:r>
                        <a:rPr lang="en-US" sz="900" dirty="0"/>
                        <a:t>.5%</a:t>
                      </a:r>
                    </a:p>
                  </a:txBody>
                  <a:tcPr/>
                </a:tc>
                <a:extLst>
                  <a:ext uri="{0D108BD9-81ED-4DB2-BD59-A6C34878D82A}">
                    <a16:rowId xmlns:a16="http://schemas.microsoft.com/office/drawing/2014/main" val="1011708314"/>
                  </a:ext>
                </a:extLst>
              </a:tr>
            </a:tbl>
          </a:graphicData>
        </a:graphic>
      </p:graphicFrame>
      <p:sp>
        <p:nvSpPr>
          <p:cNvPr id="13" name="Text Placeholder 2">
            <a:extLst>
              <a:ext uri="{FF2B5EF4-FFF2-40B4-BE49-F238E27FC236}">
                <a16:creationId xmlns:a16="http://schemas.microsoft.com/office/drawing/2014/main" id="{4EEC7672-C594-9202-6759-EB34571954F9}"/>
              </a:ext>
            </a:extLst>
          </p:cNvPr>
          <p:cNvSpPr txBox="1">
            <a:spLocks/>
          </p:cNvSpPr>
          <p:nvPr/>
        </p:nvSpPr>
        <p:spPr>
          <a:xfrm>
            <a:off x="4802189" y="3880019"/>
            <a:ext cx="991942" cy="37652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1100" dirty="0">
                <a:solidFill>
                  <a:schemeClr val="bg2"/>
                </a:solidFill>
              </a:rPr>
              <a:t>for </a:t>
            </a:r>
            <a:r>
              <a:rPr lang="el-GR" sz="1000" i="0" dirty="0">
                <a:solidFill>
                  <a:schemeClr val="bg2"/>
                </a:solidFill>
                <a:effectLst/>
                <a:latin typeface="Arial" panose="020B0604020202020204" pitchFamily="34" charset="0"/>
              </a:rPr>
              <a:t>ε </a:t>
            </a:r>
            <a:r>
              <a:rPr lang="en-US" sz="1100" b="0" i="0" dirty="0">
                <a:solidFill>
                  <a:srgbClr val="1F1F1F"/>
                </a:solidFill>
                <a:effectLst/>
                <a:latin typeface="Google Sans"/>
              </a:rPr>
              <a:t>≈ 0.0</a:t>
            </a:r>
            <a:endParaRPr lang="en-US" sz="1100" dirty="0">
              <a:solidFill>
                <a:schemeClr val="bg2"/>
              </a:solidFill>
            </a:endParaRPr>
          </a:p>
        </p:txBody>
      </p:sp>
      <p:sp>
        <p:nvSpPr>
          <p:cNvPr id="15" name="Text Placeholder 2">
            <a:extLst>
              <a:ext uri="{FF2B5EF4-FFF2-40B4-BE49-F238E27FC236}">
                <a16:creationId xmlns:a16="http://schemas.microsoft.com/office/drawing/2014/main" id="{85B0B90A-5E1C-4485-EE97-F4B4F3AA7AD3}"/>
              </a:ext>
            </a:extLst>
          </p:cNvPr>
          <p:cNvSpPr txBox="1">
            <a:spLocks/>
          </p:cNvSpPr>
          <p:nvPr/>
        </p:nvSpPr>
        <p:spPr>
          <a:xfrm>
            <a:off x="3662790" y="1841348"/>
            <a:ext cx="991942" cy="37652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sz="1100" b="1" u="sng" dirty="0">
                <a:solidFill>
                  <a:schemeClr val="bg2"/>
                </a:solidFill>
              </a:rPr>
              <a:t>Examples</a:t>
            </a:r>
          </a:p>
        </p:txBody>
      </p:sp>
      <p:sp>
        <p:nvSpPr>
          <p:cNvPr id="16" name="TextBox 15">
            <a:extLst>
              <a:ext uri="{FF2B5EF4-FFF2-40B4-BE49-F238E27FC236}">
                <a16:creationId xmlns:a16="http://schemas.microsoft.com/office/drawing/2014/main" id="{ECFB0659-385B-50B0-458B-4D1C88262164}"/>
              </a:ext>
            </a:extLst>
          </p:cNvPr>
          <p:cNvSpPr txBox="1"/>
          <p:nvPr/>
        </p:nvSpPr>
        <p:spPr>
          <a:xfrm>
            <a:off x="5961185" y="2130924"/>
            <a:ext cx="2725615" cy="2246769"/>
          </a:xfrm>
          <a:prstGeom prst="rect">
            <a:avLst/>
          </a:prstGeom>
          <a:noFill/>
        </p:spPr>
        <p:txBody>
          <a:bodyPr wrap="square" rtlCol="0">
            <a:spAutoFit/>
          </a:bodyPr>
          <a:lstStyle/>
          <a:p>
            <a:r>
              <a:rPr lang="en-US" dirty="0">
                <a:solidFill>
                  <a:schemeClr val="tx1"/>
                </a:solidFill>
              </a:rPr>
              <a:t>Feedback from the </a:t>
            </a:r>
            <a:r>
              <a:rPr lang="el-GR" i="0" dirty="0">
                <a:solidFill>
                  <a:schemeClr val="tx1"/>
                </a:solidFill>
                <a:effectLst/>
                <a:latin typeface="Arial" panose="020B0604020202020204" pitchFamily="34" charset="0"/>
              </a:rPr>
              <a:t>ε</a:t>
            </a:r>
            <a:r>
              <a:rPr lang="en-US" i="0" dirty="0">
                <a:solidFill>
                  <a:schemeClr val="tx1"/>
                </a:solidFill>
                <a:effectLst/>
                <a:latin typeface="Arial" panose="020B0604020202020204" pitchFamily="34" charset="0"/>
              </a:rPr>
              <a:t>-greedy strategy populates determines which action the agent actually takes</a:t>
            </a:r>
            <a:r>
              <a:rPr lang="en-US" dirty="0">
                <a:solidFill>
                  <a:schemeClr val="tx1"/>
                </a:solidFill>
                <a:latin typeface="Arial" panose="020B0604020202020204" pitchFamily="34" charset="0"/>
              </a:rPr>
              <a:t>, and by extension populates the memory buffer.</a:t>
            </a:r>
            <a:endParaRPr lang="en-US" dirty="0">
              <a:solidFill>
                <a:schemeClr val="tx1"/>
              </a:solidFill>
            </a:endParaRPr>
          </a:p>
          <a:p>
            <a:endParaRPr lang="en-US" b="1" dirty="0">
              <a:solidFill>
                <a:schemeClr val="tx1"/>
              </a:solidFill>
            </a:endParaRPr>
          </a:p>
          <a:p>
            <a:r>
              <a:rPr lang="en-US" b="1" dirty="0">
                <a:solidFill>
                  <a:schemeClr val="tx1"/>
                </a:solidFill>
              </a:rPr>
              <a:t>We never want the agent to stop experimenting, so </a:t>
            </a:r>
            <a:r>
              <a:rPr lang="el-GR" b="1" i="0" dirty="0">
                <a:solidFill>
                  <a:schemeClr val="tx1"/>
                </a:solidFill>
                <a:effectLst/>
                <a:latin typeface="Arial" panose="020B0604020202020204" pitchFamily="34" charset="0"/>
              </a:rPr>
              <a:t>ε</a:t>
            </a:r>
            <a:r>
              <a:rPr lang="en-US" b="1" i="0" dirty="0">
                <a:solidFill>
                  <a:schemeClr val="tx1"/>
                </a:solidFill>
                <a:effectLst/>
                <a:latin typeface="Arial" panose="020B0604020202020204" pitchFamily="34" charset="0"/>
              </a:rPr>
              <a:t> never hits 0, but rather some arbitrary limit. </a:t>
            </a:r>
            <a:endParaRPr lang="en-US" b="1" dirty="0">
              <a:solidFill>
                <a:schemeClr val="tx1"/>
              </a:solidFill>
            </a:endParaRPr>
          </a:p>
        </p:txBody>
      </p:sp>
    </p:spTree>
    <p:extLst>
      <p:ext uri="{BB962C8B-B14F-4D97-AF65-F5344CB8AC3E}">
        <p14:creationId xmlns:p14="http://schemas.microsoft.com/office/powerpoint/2010/main" val="3615957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Artifact</a:t>
            </a:r>
            <a:endParaRPr b="1"/>
          </a:p>
        </p:txBody>
      </p:sp>
      <p:sp>
        <p:nvSpPr>
          <p:cNvPr id="3" name="Text Placeholder 2">
            <a:extLst>
              <a:ext uri="{FF2B5EF4-FFF2-40B4-BE49-F238E27FC236}">
                <a16:creationId xmlns:a16="http://schemas.microsoft.com/office/drawing/2014/main" id="{2D5C06F0-6F1A-7608-8AE8-B3204081359E}"/>
              </a:ext>
            </a:extLst>
          </p:cNvPr>
          <p:cNvSpPr>
            <a:spLocks noGrp="1"/>
          </p:cNvSpPr>
          <p:nvPr>
            <p:ph type="body" idx="1"/>
          </p:nvPr>
        </p:nvSpPr>
        <p:spPr>
          <a:xfrm>
            <a:off x="1718345" y="1155658"/>
            <a:ext cx="753702" cy="458211"/>
          </a:xfrm>
        </p:spPr>
        <p:txBody>
          <a:bodyPr>
            <a:normAutofit fontScale="92500" lnSpcReduction="10000"/>
          </a:bodyPr>
          <a:lstStyle/>
          <a:p>
            <a:pPr marL="114300" indent="0">
              <a:buNone/>
            </a:pPr>
            <a:r>
              <a:rPr lang="en-US" dirty="0"/>
              <a:t>Bot</a:t>
            </a:r>
          </a:p>
        </p:txBody>
      </p:sp>
      <p:sp>
        <p:nvSpPr>
          <p:cNvPr id="4" name="Text Placeholder 2">
            <a:extLst>
              <a:ext uri="{FF2B5EF4-FFF2-40B4-BE49-F238E27FC236}">
                <a16:creationId xmlns:a16="http://schemas.microsoft.com/office/drawing/2014/main" id="{44388231-8F0D-0441-453D-062DF5BE3190}"/>
              </a:ext>
            </a:extLst>
          </p:cNvPr>
          <p:cNvSpPr txBox="1">
            <a:spLocks/>
          </p:cNvSpPr>
          <p:nvPr/>
        </p:nvSpPr>
        <p:spPr>
          <a:xfrm>
            <a:off x="6493079" y="1152475"/>
            <a:ext cx="865464" cy="458211"/>
          </a:xfrm>
          <a:prstGeom prst="rect">
            <a:avLst/>
          </a:prstGeom>
          <a:noFill/>
          <a:ln>
            <a:noFill/>
          </a:ln>
        </p:spPr>
        <p:txBody>
          <a:bodyPr spcFirstLastPara="1" wrap="square" lIns="91425" tIns="91425" rIns="91425" bIns="91425" anchor="t" anchorCtr="0">
            <a:normAutofit fontScale="92500"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indent="0">
              <a:buFont typeface="Arial"/>
              <a:buNone/>
            </a:pPr>
            <a:r>
              <a:rPr lang="en-US" dirty="0"/>
              <a:t>Agent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Methods</a:t>
            </a:r>
            <a:endParaRPr b="1" dirty="0"/>
          </a:p>
        </p:txBody>
      </p:sp>
      <p:sp>
        <p:nvSpPr>
          <p:cNvPr id="148" name="Google Shape;148;p23"/>
          <p:cNvSpPr txBox="1"/>
          <p:nvPr/>
        </p:nvSpPr>
        <p:spPr>
          <a:xfrm>
            <a:off x="416475" y="1558350"/>
            <a:ext cx="4396500" cy="332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u="sng" dirty="0">
                <a:solidFill>
                  <a:schemeClr val="dk2"/>
                </a:solidFill>
              </a:rPr>
              <a:t>Card Play Reward Setup</a:t>
            </a:r>
            <a:endParaRPr b="1" u="sng" dirty="0">
              <a:solidFill>
                <a:schemeClr val="dk2"/>
              </a:solidFill>
            </a:endParaRPr>
          </a:p>
          <a:p>
            <a:pPr marL="0" lvl="0" indent="0" algn="l" rtl="0">
              <a:spcBef>
                <a:spcPts val="0"/>
              </a:spcBef>
              <a:spcAft>
                <a:spcPts val="0"/>
              </a:spcAft>
              <a:buNone/>
            </a:pPr>
            <a:endParaRPr b="1" u="sng" dirty="0">
              <a:solidFill>
                <a:schemeClr val="dk2"/>
              </a:solidFill>
            </a:endParaRPr>
          </a:p>
          <a:p>
            <a:pPr marL="0" lvl="0" indent="0" algn="l" rtl="0">
              <a:spcBef>
                <a:spcPts val="0"/>
              </a:spcBef>
              <a:spcAft>
                <a:spcPts val="0"/>
              </a:spcAft>
              <a:buNone/>
            </a:pPr>
            <a:r>
              <a:rPr lang="en" dirty="0">
                <a:solidFill>
                  <a:schemeClr val="dk2"/>
                </a:solidFill>
              </a:rPr>
              <a:t>+ states:</a:t>
            </a:r>
            <a:endParaRPr dirty="0">
              <a:solidFill>
                <a:schemeClr val="dk2"/>
              </a:solidFill>
            </a:endParaRPr>
          </a:p>
          <a:p>
            <a:pPr marL="457200" lvl="0" indent="-317500" algn="l" rtl="0">
              <a:spcBef>
                <a:spcPts val="0"/>
              </a:spcBef>
              <a:spcAft>
                <a:spcPts val="0"/>
              </a:spcAft>
              <a:buClr>
                <a:schemeClr val="dk2"/>
              </a:buClr>
              <a:buSzPts val="1400"/>
              <a:buChar char="-"/>
            </a:pPr>
            <a:r>
              <a:rPr lang="en" dirty="0">
                <a:solidFill>
                  <a:schemeClr val="dk2"/>
                </a:solidFill>
              </a:rPr>
              <a:t>+ Damage dealt</a:t>
            </a:r>
            <a:endParaRPr dirty="0">
              <a:solidFill>
                <a:schemeClr val="dk2"/>
              </a:solidFill>
            </a:endParaRPr>
          </a:p>
          <a:p>
            <a:pPr marL="457200" lvl="0" indent="-317500" algn="l" rtl="0">
              <a:spcBef>
                <a:spcPts val="0"/>
              </a:spcBef>
              <a:spcAft>
                <a:spcPts val="0"/>
              </a:spcAft>
              <a:buClr>
                <a:schemeClr val="dk2"/>
              </a:buClr>
              <a:buSzPts val="1400"/>
              <a:buChar char="-"/>
            </a:pPr>
            <a:r>
              <a:rPr lang="en" dirty="0">
                <a:solidFill>
                  <a:schemeClr val="dk2"/>
                </a:solidFill>
              </a:rPr>
              <a:t>+ + + Powers played</a:t>
            </a:r>
            <a:endParaRPr dirty="0">
              <a:solidFill>
                <a:schemeClr val="dk2"/>
              </a:solidFill>
            </a:endParaRPr>
          </a:p>
          <a:p>
            <a:pPr marL="457200" lvl="0" indent="-317500" algn="l" rtl="0">
              <a:spcBef>
                <a:spcPts val="0"/>
              </a:spcBef>
              <a:spcAft>
                <a:spcPts val="0"/>
              </a:spcAft>
              <a:buClr>
                <a:schemeClr val="dk2"/>
              </a:buClr>
              <a:buSzPts val="1400"/>
              <a:buChar char="-"/>
            </a:pPr>
            <a:r>
              <a:rPr lang="en" dirty="0">
                <a:solidFill>
                  <a:schemeClr val="dk2"/>
                </a:solidFill>
              </a:rPr>
              <a:t>+ + + + + + Enemy killed</a:t>
            </a:r>
          </a:p>
          <a:p>
            <a:pPr marL="457200" lvl="0" indent="-317500" algn="l" rtl="0">
              <a:spcBef>
                <a:spcPts val="0"/>
              </a:spcBef>
              <a:spcAft>
                <a:spcPts val="0"/>
              </a:spcAft>
              <a:buClr>
                <a:schemeClr val="dk2"/>
              </a:buClr>
              <a:buSzPts val="1400"/>
              <a:buChar char="-"/>
            </a:pPr>
            <a:r>
              <a:rPr lang="en" dirty="0">
                <a:solidFill>
                  <a:schemeClr val="dk2"/>
                </a:solidFill>
              </a:rPr>
              <a:t>+ +  energy generated</a:t>
            </a:r>
          </a:p>
          <a:p>
            <a:pPr marL="457200" lvl="0" indent="-317500" algn="l" rtl="0">
              <a:spcBef>
                <a:spcPts val="0"/>
              </a:spcBef>
              <a:spcAft>
                <a:spcPts val="0"/>
              </a:spcAft>
              <a:buClr>
                <a:schemeClr val="dk2"/>
              </a:buClr>
              <a:buSzPts val="1400"/>
              <a:buChar char="-"/>
            </a:pPr>
            <a:r>
              <a:rPr lang="en" dirty="0">
                <a:solidFill>
                  <a:schemeClr val="dk2"/>
                </a:solidFill>
              </a:rPr>
              <a:t>+ + healed</a:t>
            </a:r>
            <a:endParaRPr dirty="0">
              <a:solidFill>
                <a:schemeClr val="dk2"/>
              </a:solidFill>
            </a:endParaRPr>
          </a:p>
          <a:p>
            <a:pPr marL="0" lvl="0" indent="0" algn="l" rtl="0">
              <a:spcBef>
                <a:spcPts val="0"/>
              </a:spcBef>
              <a:spcAft>
                <a:spcPts val="0"/>
              </a:spcAft>
              <a:buNone/>
            </a:pPr>
            <a:endParaRPr dirty="0">
              <a:solidFill>
                <a:schemeClr val="dk2"/>
              </a:solidFill>
            </a:endParaRPr>
          </a:p>
          <a:p>
            <a:pPr marL="0" lvl="0" indent="0" algn="l" rtl="0">
              <a:spcBef>
                <a:spcPts val="0"/>
              </a:spcBef>
              <a:spcAft>
                <a:spcPts val="0"/>
              </a:spcAft>
              <a:buNone/>
            </a:pPr>
            <a:r>
              <a:rPr lang="en" dirty="0">
                <a:solidFill>
                  <a:schemeClr val="dk2"/>
                </a:solidFill>
              </a:rPr>
              <a:t>- states:</a:t>
            </a:r>
            <a:endParaRPr dirty="0">
              <a:solidFill>
                <a:schemeClr val="dk2"/>
              </a:solidFill>
            </a:endParaRPr>
          </a:p>
          <a:p>
            <a:pPr marL="457200" lvl="0" indent="-317500" algn="l" rtl="0">
              <a:spcBef>
                <a:spcPts val="0"/>
              </a:spcBef>
              <a:spcAft>
                <a:spcPts val="0"/>
              </a:spcAft>
              <a:buClr>
                <a:schemeClr val="dk2"/>
              </a:buClr>
              <a:buSzPts val="1400"/>
              <a:buChar char="-"/>
            </a:pPr>
            <a:r>
              <a:rPr lang="en" dirty="0">
                <a:solidFill>
                  <a:schemeClr val="dk2"/>
                </a:solidFill>
              </a:rPr>
              <a:t> - Damage taken</a:t>
            </a:r>
          </a:p>
          <a:p>
            <a:pPr marL="457200" lvl="0" indent="-317500" algn="l" rtl="0">
              <a:spcBef>
                <a:spcPts val="0"/>
              </a:spcBef>
              <a:spcAft>
                <a:spcPts val="0"/>
              </a:spcAft>
              <a:buClr>
                <a:schemeClr val="dk2"/>
              </a:buClr>
              <a:buSzPts val="1400"/>
              <a:buChar char="-"/>
            </a:pPr>
            <a:r>
              <a:rPr lang="en" dirty="0">
                <a:solidFill>
                  <a:schemeClr val="dk2"/>
                </a:solidFill>
              </a:rPr>
              <a:t>- - - - Death</a:t>
            </a:r>
            <a:endParaRPr dirty="0">
              <a:solidFill>
                <a:schemeClr val="dk2"/>
              </a:solidFill>
            </a:endParaRPr>
          </a:p>
        </p:txBody>
      </p:sp>
      <p:graphicFrame>
        <p:nvGraphicFramePr>
          <p:cNvPr id="149" name="Google Shape;149;p23"/>
          <p:cNvGraphicFramePr/>
          <p:nvPr>
            <p:extLst>
              <p:ext uri="{D42A27DB-BD31-4B8C-83A1-F6EECF244321}">
                <p14:modId xmlns:p14="http://schemas.microsoft.com/office/powerpoint/2010/main" val="1233943056"/>
              </p:ext>
            </p:extLst>
          </p:nvPr>
        </p:nvGraphicFramePr>
        <p:xfrm>
          <a:off x="4103125" y="1748838"/>
          <a:ext cx="4902750" cy="2072580"/>
        </p:xfrm>
        <a:graphic>
          <a:graphicData uri="http://schemas.openxmlformats.org/drawingml/2006/table">
            <a:tbl>
              <a:tblPr>
                <a:noFill/>
                <a:tableStyleId>{8CC34ECD-C52A-4500-B7F1-3DD4E3D9C548}</a:tableStyleId>
              </a:tblPr>
              <a:tblGrid>
                <a:gridCol w="1751975">
                  <a:extLst>
                    <a:ext uri="{9D8B030D-6E8A-4147-A177-3AD203B41FA5}">
                      <a16:colId xmlns:a16="http://schemas.microsoft.com/office/drawing/2014/main" val="20000"/>
                    </a:ext>
                  </a:extLst>
                </a:gridCol>
                <a:gridCol w="1516525">
                  <a:extLst>
                    <a:ext uri="{9D8B030D-6E8A-4147-A177-3AD203B41FA5}">
                      <a16:colId xmlns:a16="http://schemas.microsoft.com/office/drawing/2014/main" val="20001"/>
                    </a:ext>
                  </a:extLst>
                </a:gridCol>
                <a:gridCol w="1634250">
                  <a:extLst>
                    <a:ext uri="{9D8B030D-6E8A-4147-A177-3AD203B41FA5}">
                      <a16:colId xmlns:a16="http://schemas.microsoft.com/office/drawing/2014/main" val="20002"/>
                    </a:ext>
                  </a:extLst>
                </a:gridCol>
              </a:tblGrid>
              <a:tr h="381000">
                <a:tc>
                  <a:txBody>
                    <a:bodyPr/>
                    <a:lstStyle/>
                    <a:p>
                      <a:pPr marL="0" lvl="0" indent="0" algn="l" rtl="0">
                        <a:spcBef>
                          <a:spcPts val="0"/>
                        </a:spcBef>
                        <a:spcAft>
                          <a:spcPts val="0"/>
                        </a:spcAft>
                        <a:buNone/>
                      </a:pPr>
                      <a:r>
                        <a:rPr lang="en"/>
                        <a:t>Pathing</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dirty="0"/>
                        <a:t>Drafting</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a:t>Menus</a:t>
                      </a:r>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dirty="0"/>
                        <a:t>NWH (Needs-Wants-Has) hardcoded approach using depth-first search.</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dirty="0"/>
                        <a:t>NWH hardcoded with respect to deck archetype. (didn’t end up doing this, I don’t think it’s sound)</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dirty="0"/>
                        <a:t>Low priority, basically just a bunch of if-else blocks.</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50" name="Google Shape;150;p23"/>
          <p:cNvSpPr txBox="1"/>
          <p:nvPr/>
        </p:nvSpPr>
        <p:spPr>
          <a:xfrm>
            <a:off x="333375" y="962025"/>
            <a:ext cx="5521800" cy="78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2"/>
                </a:solidFill>
              </a:rPr>
              <a:t>Game/Code interface: SpireComm by u:ForgottenArbiter on GitHub </a:t>
            </a:r>
            <a:endParaRPr sz="11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FF52-B5E3-F5F9-E8E4-475436BDA333}"/>
              </a:ext>
            </a:extLst>
          </p:cNvPr>
          <p:cNvSpPr>
            <a:spLocks noGrp="1"/>
          </p:cNvSpPr>
          <p:nvPr>
            <p:ph type="title"/>
          </p:nvPr>
        </p:nvSpPr>
        <p:spPr/>
        <p:txBody>
          <a:bodyPr>
            <a:normAutofit fontScale="90000"/>
          </a:bodyPr>
          <a:lstStyle/>
          <a:p>
            <a:r>
              <a:rPr lang="en-US" b="1" dirty="0"/>
              <a:t>Results</a:t>
            </a:r>
          </a:p>
        </p:txBody>
      </p:sp>
      <p:pic>
        <p:nvPicPr>
          <p:cNvPr id="6" name="Picture 5">
            <a:extLst>
              <a:ext uri="{FF2B5EF4-FFF2-40B4-BE49-F238E27FC236}">
                <a16:creationId xmlns:a16="http://schemas.microsoft.com/office/drawing/2014/main" id="{96226C36-23E3-0487-BD3A-8D06FF8EE3A5}"/>
              </a:ext>
            </a:extLst>
          </p:cNvPr>
          <p:cNvPicPr>
            <a:picLocks noChangeAspect="1"/>
          </p:cNvPicPr>
          <p:nvPr/>
        </p:nvPicPr>
        <p:blipFill>
          <a:blip r:embed="rId2"/>
          <a:stretch>
            <a:fillRect/>
          </a:stretch>
        </p:blipFill>
        <p:spPr>
          <a:xfrm>
            <a:off x="2618554" y="3033398"/>
            <a:ext cx="2132110" cy="1665077"/>
          </a:xfrm>
          <a:prstGeom prst="rect">
            <a:avLst/>
          </a:prstGeom>
        </p:spPr>
      </p:pic>
      <p:pic>
        <p:nvPicPr>
          <p:cNvPr id="7" name="Picture 6">
            <a:extLst>
              <a:ext uri="{FF2B5EF4-FFF2-40B4-BE49-F238E27FC236}">
                <a16:creationId xmlns:a16="http://schemas.microsoft.com/office/drawing/2014/main" id="{5FF2E9DB-2B27-F12B-ED34-5B026B334893}"/>
              </a:ext>
            </a:extLst>
          </p:cNvPr>
          <p:cNvPicPr>
            <a:picLocks noChangeAspect="1"/>
          </p:cNvPicPr>
          <p:nvPr/>
        </p:nvPicPr>
        <p:blipFill>
          <a:blip r:embed="rId3"/>
          <a:stretch>
            <a:fillRect/>
          </a:stretch>
        </p:blipFill>
        <p:spPr>
          <a:xfrm>
            <a:off x="92262" y="1106766"/>
            <a:ext cx="2353014" cy="1837592"/>
          </a:xfrm>
          <a:prstGeom prst="rect">
            <a:avLst/>
          </a:prstGeom>
        </p:spPr>
      </p:pic>
      <p:pic>
        <p:nvPicPr>
          <p:cNvPr id="9" name="Picture 8">
            <a:extLst>
              <a:ext uri="{FF2B5EF4-FFF2-40B4-BE49-F238E27FC236}">
                <a16:creationId xmlns:a16="http://schemas.microsoft.com/office/drawing/2014/main" id="{130D812A-B2B9-43D2-BBAE-2984DF2D2C7D}"/>
              </a:ext>
            </a:extLst>
          </p:cNvPr>
          <p:cNvPicPr>
            <a:picLocks noChangeAspect="1"/>
          </p:cNvPicPr>
          <p:nvPr/>
        </p:nvPicPr>
        <p:blipFill>
          <a:blip r:embed="rId4"/>
          <a:stretch>
            <a:fillRect/>
          </a:stretch>
        </p:blipFill>
        <p:spPr>
          <a:xfrm>
            <a:off x="2554995" y="1128434"/>
            <a:ext cx="2259228" cy="1794254"/>
          </a:xfrm>
          <a:prstGeom prst="rect">
            <a:avLst/>
          </a:prstGeom>
        </p:spPr>
      </p:pic>
      <p:pic>
        <p:nvPicPr>
          <p:cNvPr id="11" name="Picture 10">
            <a:extLst>
              <a:ext uri="{FF2B5EF4-FFF2-40B4-BE49-F238E27FC236}">
                <a16:creationId xmlns:a16="http://schemas.microsoft.com/office/drawing/2014/main" id="{F4694279-6E7F-13F1-1726-9A980E7C659B}"/>
              </a:ext>
            </a:extLst>
          </p:cNvPr>
          <p:cNvPicPr>
            <a:picLocks noChangeAspect="1"/>
          </p:cNvPicPr>
          <p:nvPr/>
        </p:nvPicPr>
        <p:blipFill>
          <a:blip r:embed="rId5"/>
          <a:stretch>
            <a:fillRect/>
          </a:stretch>
        </p:blipFill>
        <p:spPr>
          <a:xfrm>
            <a:off x="202714" y="3033399"/>
            <a:ext cx="2132110" cy="1665076"/>
          </a:xfrm>
          <a:prstGeom prst="rect">
            <a:avLst/>
          </a:prstGeom>
        </p:spPr>
      </p:pic>
      <p:sp>
        <p:nvSpPr>
          <p:cNvPr id="12" name="TextBox 11">
            <a:extLst>
              <a:ext uri="{FF2B5EF4-FFF2-40B4-BE49-F238E27FC236}">
                <a16:creationId xmlns:a16="http://schemas.microsoft.com/office/drawing/2014/main" id="{7CCFB145-CB0C-7AE5-811E-E987FB130E10}"/>
              </a:ext>
            </a:extLst>
          </p:cNvPr>
          <p:cNvSpPr txBox="1"/>
          <p:nvPr/>
        </p:nvSpPr>
        <p:spPr>
          <a:xfrm>
            <a:off x="5034394" y="1033922"/>
            <a:ext cx="2989384" cy="1815882"/>
          </a:xfrm>
          <a:prstGeom prst="rect">
            <a:avLst/>
          </a:prstGeom>
          <a:noFill/>
        </p:spPr>
        <p:txBody>
          <a:bodyPr wrap="square" rtlCol="0">
            <a:spAutoFit/>
          </a:bodyPr>
          <a:lstStyle/>
          <a:p>
            <a:r>
              <a:rPr lang="en-US" dirty="0"/>
              <a:t>Without exception* (in the 4 tested examples), the agent was able to find the best possible play order for a hand of cards, provided 100 epochs of learning time. Processing time per hand ranges from 5-20s depending on complexity. </a:t>
            </a:r>
          </a:p>
        </p:txBody>
      </p:sp>
      <p:sp>
        <p:nvSpPr>
          <p:cNvPr id="13" name="TextBox 12">
            <a:extLst>
              <a:ext uri="{FF2B5EF4-FFF2-40B4-BE49-F238E27FC236}">
                <a16:creationId xmlns:a16="http://schemas.microsoft.com/office/drawing/2014/main" id="{162A969A-D9B9-52FD-EF23-6F5D9A409FB2}"/>
              </a:ext>
            </a:extLst>
          </p:cNvPr>
          <p:cNvSpPr txBox="1"/>
          <p:nvPr/>
        </p:nvSpPr>
        <p:spPr>
          <a:xfrm>
            <a:off x="5034394" y="2811410"/>
            <a:ext cx="2989384" cy="1938992"/>
          </a:xfrm>
          <a:prstGeom prst="rect">
            <a:avLst/>
          </a:prstGeom>
          <a:noFill/>
        </p:spPr>
        <p:txBody>
          <a:bodyPr wrap="square" rtlCol="0">
            <a:spAutoFit/>
          </a:bodyPr>
          <a:lstStyle/>
          <a:p>
            <a:r>
              <a:rPr lang="en-US" sz="1200" b="1" dirty="0"/>
              <a:t>Stipulations: </a:t>
            </a:r>
          </a:p>
          <a:p>
            <a:pPr marL="285750" indent="-285750">
              <a:buFontTx/>
              <a:buChar char="-"/>
            </a:pPr>
            <a:r>
              <a:rPr lang="en-US" sz="1200" dirty="0"/>
              <a:t>The global maximum under the simulation doesn’t necessarily reflect global maximum in-game (big problem).</a:t>
            </a:r>
          </a:p>
          <a:p>
            <a:pPr marL="285750" indent="-285750">
              <a:buFontTx/>
              <a:buChar char="-"/>
            </a:pPr>
            <a:r>
              <a:rPr lang="en-US" sz="1200" dirty="0"/>
              <a:t>I haven’t tested the agent with extremely complex (i.e., infinite) hands</a:t>
            </a:r>
          </a:p>
          <a:p>
            <a:pPr marL="285750" indent="-285750">
              <a:buFontTx/>
              <a:buChar char="-"/>
            </a:pPr>
            <a:r>
              <a:rPr lang="en-US" sz="1200" dirty="0"/>
              <a:t>I have only tested the agent with ~20 hands across 3 runs, all A0</a:t>
            </a:r>
          </a:p>
        </p:txBody>
      </p:sp>
      <p:sp>
        <p:nvSpPr>
          <p:cNvPr id="3" name="TextBox 2">
            <a:extLst>
              <a:ext uri="{FF2B5EF4-FFF2-40B4-BE49-F238E27FC236}">
                <a16:creationId xmlns:a16="http://schemas.microsoft.com/office/drawing/2014/main" id="{A4ED6B5A-6FF6-CB9E-CDEF-10D6F4E944AF}"/>
              </a:ext>
            </a:extLst>
          </p:cNvPr>
          <p:cNvSpPr txBox="1"/>
          <p:nvPr/>
        </p:nvSpPr>
        <p:spPr>
          <a:xfrm>
            <a:off x="8026956" y="1106806"/>
            <a:ext cx="805344" cy="1938992"/>
          </a:xfrm>
          <a:prstGeom prst="rect">
            <a:avLst/>
          </a:prstGeom>
          <a:noFill/>
        </p:spPr>
        <p:txBody>
          <a:bodyPr wrap="square" rtlCol="0">
            <a:spAutoFit/>
          </a:bodyPr>
          <a:lstStyle/>
          <a:p>
            <a:r>
              <a:rPr lang="en-US" sz="800" dirty="0"/>
              <a:t>* Act 3 combat example required draw, which is simulated poorly. If we seed it, it works 100% of the time, but otherwise it works ~75% of the time</a:t>
            </a:r>
          </a:p>
          <a:p>
            <a:endParaRPr lang="en-US" sz="800" dirty="0"/>
          </a:p>
        </p:txBody>
      </p:sp>
    </p:spTree>
    <p:extLst>
      <p:ext uri="{BB962C8B-B14F-4D97-AF65-F5344CB8AC3E}">
        <p14:creationId xmlns:p14="http://schemas.microsoft.com/office/powerpoint/2010/main" val="1087027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Conclusion</a:t>
            </a:r>
            <a:endParaRPr b="1" dirty="0"/>
          </a:p>
        </p:txBody>
      </p:sp>
      <p:sp>
        <p:nvSpPr>
          <p:cNvPr id="166" name="Google Shape;166;p25"/>
          <p:cNvSpPr txBox="1">
            <a:spLocks noGrp="1"/>
          </p:cNvSpPr>
          <p:nvPr>
            <p:ph type="body" idx="1"/>
          </p:nvPr>
        </p:nvSpPr>
        <p:spPr>
          <a:xfrm>
            <a:off x="311700" y="1017725"/>
            <a:ext cx="8638870" cy="873702"/>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b="1" dirty="0">
                <a:solidFill>
                  <a:schemeClr val="accent3">
                    <a:lumMod val="75000"/>
                  </a:schemeClr>
                </a:solidFill>
              </a:rPr>
              <a:t>Deep RL seems suited to finding the optimal card play order in </a:t>
            </a:r>
            <a:r>
              <a:rPr lang="en" sz="2000" b="1" dirty="0" err="1">
                <a:solidFill>
                  <a:schemeClr val="accent3">
                    <a:lumMod val="75000"/>
                  </a:schemeClr>
                </a:solidFill>
              </a:rPr>
              <a:t>StS</a:t>
            </a:r>
            <a:r>
              <a:rPr lang="en" sz="2000" b="1" dirty="0">
                <a:solidFill>
                  <a:schemeClr val="accent3">
                    <a:lumMod val="75000"/>
                  </a:schemeClr>
                </a:solidFill>
              </a:rPr>
              <a:t>, at least under this project’s constraints.</a:t>
            </a:r>
          </a:p>
          <a:p>
            <a:pPr marL="0" lvl="0" indent="0" algn="l" rtl="0">
              <a:spcBef>
                <a:spcPts val="0"/>
              </a:spcBef>
              <a:spcAft>
                <a:spcPts val="1200"/>
              </a:spcAft>
              <a:buNone/>
            </a:pPr>
            <a:endParaRPr lang="en" sz="1400" b="1" dirty="0">
              <a:solidFill>
                <a:schemeClr val="dk1"/>
              </a:solidFill>
            </a:endParaRPr>
          </a:p>
          <a:p>
            <a:pPr marL="0" lvl="0" indent="0" algn="l" rtl="0">
              <a:spcBef>
                <a:spcPts val="0"/>
              </a:spcBef>
              <a:spcAft>
                <a:spcPts val="1200"/>
              </a:spcAft>
              <a:buNone/>
            </a:pPr>
            <a:r>
              <a:rPr lang="en" sz="1400" b="1" dirty="0">
                <a:solidFill>
                  <a:schemeClr val="dk1"/>
                </a:solidFill>
              </a:rPr>
              <a:t> </a:t>
            </a:r>
            <a:endParaRPr sz="1400" b="1" dirty="0">
              <a:solidFill>
                <a:schemeClr val="dk1"/>
              </a:solidFill>
            </a:endParaRPr>
          </a:p>
        </p:txBody>
      </p:sp>
      <p:graphicFrame>
        <p:nvGraphicFramePr>
          <p:cNvPr id="167" name="Google Shape;167;p25"/>
          <p:cNvGraphicFramePr/>
          <p:nvPr>
            <p:extLst>
              <p:ext uri="{D42A27DB-BD31-4B8C-83A1-F6EECF244321}">
                <p14:modId xmlns:p14="http://schemas.microsoft.com/office/powerpoint/2010/main" val="1864718035"/>
              </p:ext>
            </p:extLst>
          </p:nvPr>
        </p:nvGraphicFramePr>
        <p:xfrm>
          <a:off x="311698" y="2394875"/>
          <a:ext cx="4260302" cy="2605860"/>
        </p:xfrm>
        <a:graphic>
          <a:graphicData uri="http://schemas.openxmlformats.org/drawingml/2006/table">
            <a:tbl>
              <a:tblPr>
                <a:noFill/>
                <a:tableStyleId>{8CC34ECD-C52A-4500-B7F1-3DD4E3D9C548}</a:tableStyleId>
              </a:tblPr>
              <a:tblGrid>
                <a:gridCol w="2130151">
                  <a:extLst>
                    <a:ext uri="{9D8B030D-6E8A-4147-A177-3AD203B41FA5}">
                      <a16:colId xmlns:a16="http://schemas.microsoft.com/office/drawing/2014/main" val="20000"/>
                    </a:ext>
                  </a:extLst>
                </a:gridCol>
                <a:gridCol w="2130151">
                  <a:extLst>
                    <a:ext uri="{9D8B030D-6E8A-4147-A177-3AD203B41FA5}">
                      <a16:colId xmlns:a16="http://schemas.microsoft.com/office/drawing/2014/main" val="20001"/>
                    </a:ext>
                  </a:extLst>
                </a:gridCol>
              </a:tblGrid>
              <a:tr h="281108">
                <a:tc>
                  <a:txBody>
                    <a:bodyPr/>
                    <a:lstStyle/>
                    <a:p>
                      <a:pPr marL="0" lvl="0" indent="0" algn="l" rtl="0">
                        <a:spcBef>
                          <a:spcPts val="0"/>
                        </a:spcBef>
                        <a:spcAft>
                          <a:spcPts val="0"/>
                        </a:spcAft>
                        <a:buNone/>
                      </a:pPr>
                      <a:r>
                        <a:rPr lang="en" sz="900" b="1" dirty="0"/>
                        <a:t>Need</a:t>
                      </a:r>
                      <a:endParaRPr sz="900" b="1"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900" b="1" dirty="0"/>
                        <a:t>Plan</a:t>
                      </a:r>
                      <a:endParaRPr sz="900" b="1"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550018">
                <a:tc>
                  <a:txBody>
                    <a:bodyPr/>
                    <a:lstStyle/>
                    <a:p>
                      <a:pPr marL="0" lvl="0" indent="0" algn="l" rtl="0">
                        <a:spcBef>
                          <a:spcPts val="0"/>
                        </a:spcBef>
                        <a:spcAft>
                          <a:spcPts val="0"/>
                        </a:spcAft>
                        <a:buNone/>
                      </a:pPr>
                      <a:r>
                        <a:rPr lang="en-US" sz="900" dirty="0"/>
                        <a:t>Access to complete, true </a:t>
                      </a:r>
                      <a:r>
                        <a:rPr lang="en-US" sz="900" dirty="0" err="1"/>
                        <a:t>gamestate</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900" dirty="0"/>
                        <a:t>Come up with some way to read Communications Mod’s output from console</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15563">
                <a:tc>
                  <a:txBody>
                    <a:bodyPr/>
                    <a:lstStyle/>
                    <a:p>
                      <a:pPr marL="0" lvl="0" indent="0" algn="l" rtl="0">
                        <a:spcBef>
                          <a:spcPts val="0"/>
                        </a:spcBef>
                        <a:spcAft>
                          <a:spcPts val="0"/>
                        </a:spcAft>
                        <a:buNone/>
                      </a:pPr>
                      <a:r>
                        <a:rPr lang="en-US" sz="900" dirty="0"/>
                        <a:t>Internal logic for simulating powers, etc. </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900" dirty="0"/>
                        <a:t>Hardcode</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15563">
                <a:tc>
                  <a:txBody>
                    <a:bodyPr/>
                    <a:lstStyle/>
                    <a:p>
                      <a:pPr marL="0" lvl="0" indent="0" algn="l" rtl="0">
                        <a:spcBef>
                          <a:spcPts val="0"/>
                        </a:spcBef>
                        <a:spcAft>
                          <a:spcPts val="0"/>
                        </a:spcAft>
                        <a:buNone/>
                      </a:pPr>
                      <a:r>
                        <a:rPr lang="en-US" sz="900" dirty="0"/>
                        <a:t>Recognizing impossible actions</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900" dirty="0"/>
                        <a:t>Action masking (dynamic updates of available actions)</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81108">
                <a:tc>
                  <a:txBody>
                    <a:bodyPr/>
                    <a:lstStyle/>
                    <a:p>
                      <a:pPr marL="0" lvl="0" indent="0" algn="l" rtl="0">
                        <a:spcBef>
                          <a:spcPts val="0"/>
                        </a:spcBef>
                        <a:spcAft>
                          <a:spcPts val="0"/>
                        </a:spcAft>
                        <a:buNone/>
                      </a:pPr>
                      <a:r>
                        <a:rPr lang="en-US" sz="900" dirty="0"/>
                        <a:t>Hyperparameter optimization</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900" dirty="0"/>
                        <a:t>Empirical testing, for now</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81108">
                <a:tc>
                  <a:txBody>
                    <a:bodyPr/>
                    <a:lstStyle/>
                    <a:p>
                      <a:pPr marL="0" lvl="0" indent="0" algn="l" rtl="0">
                        <a:spcBef>
                          <a:spcPts val="0"/>
                        </a:spcBef>
                        <a:spcAft>
                          <a:spcPts val="0"/>
                        </a:spcAft>
                        <a:buNone/>
                      </a:pPr>
                      <a:r>
                        <a:rPr lang="en-US" sz="900" dirty="0"/>
                        <a:t>Replace heuristics with intelligent decision-making</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sz="900" dirty="0"/>
                        <a:t>Incorporate ML into pathing, drafting, menu navigation (ambitious)</a:t>
                      </a:r>
                      <a:endParaRPr sz="900"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68" name="Google Shape;168;p25"/>
          <p:cNvSpPr txBox="1"/>
          <p:nvPr/>
        </p:nvSpPr>
        <p:spPr>
          <a:xfrm>
            <a:off x="311698" y="1926851"/>
            <a:ext cx="2413915" cy="43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Future Improvements</a:t>
            </a:r>
            <a:endParaRPr sz="1800" dirty="0">
              <a:solidFill>
                <a:schemeClr val="dk2"/>
              </a:solidFill>
            </a:endParaRPr>
          </a:p>
        </p:txBody>
      </p:sp>
      <p:sp>
        <p:nvSpPr>
          <p:cNvPr id="169" name="Google Shape;169;p25"/>
          <p:cNvSpPr txBox="1"/>
          <p:nvPr/>
        </p:nvSpPr>
        <p:spPr>
          <a:xfrm>
            <a:off x="5183449" y="2039223"/>
            <a:ext cx="1895400" cy="43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dirty="0">
                <a:solidFill>
                  <a:schemeClr val="dk2"/>
                </a:solidFill>
              </a:rPr>
              <a:t>Relevance</a:t>
            </a:r>
            <a:endParaRPr sz="1800" dirty="0">
              <a:solidFill>
                <a:schemeClr val="dk2"/>
              </a:solidFill>
            </a:endParaRPr>
          </a:p>
        </p:txBody>
      </p:sp>
      <p:sp>
        <p:nvSpPr>
          <p:cNvPr id="2" name="Google Shape;166;p25">
            <a:extLst>
              <a:ext uri="{FF2B5EF4-FFF2-40B4-BE49-F238E27FC236}">
                <a16:creationId xmlns:a16="http://schemas.microsoft.com/office/drawing/2014/main" id="{90B31B30-A9D7-A0CE-9C32-59A4CBE9A5FC}"/>
              </a:ext>
            </a:extLst>
          </p:cNvPr>
          <p:cNvSpPr txBox="1">
            <a:spLocks/>
          </p:cNvSpPr>
          <p:nvPr/>
        </p:nvSpPr>
        <p:spPr>
          <a:xfrm>
            <a:off x="5183448" y="2538419"/>
            <a:ext cx="3767119" cy="246231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spcAft>
                <a:spcPts val="1200"/>
              </a:spcAft>
              <a:buFont typeface="Arial"/>
              <a:buNone/>
            </a:pPr>
            <a:r>
              <a:rPr lang="en-US" sz="1000" dirty="0">
                <a:solidFill>
                  <a:schemeClr val="tx1"/>
                </a:solidFill>
              </a:rPr>
              <a:t>RL is a new frontier of machine learning. Rather than imitate or predict behavior based on training data, it holds the potential to explore and innovate new approaches to old problems. My project pushes the corpus of RL research further into a high-randomness, high-state-space environment. </a:t>
            </a:r>
          </a:p>
          <a:p>
            <a:pPr marL="0" indent="0">
              <a:spcAft>
                <a:spcPts val="1200"/>
              </a:spcAft>
              <a:buFont typeface="Arial"/>
              <a:buNone/>
            </a:pPr>
            <a:r>
              <a:rPr lang="en-US" sz="1000" dirty="0">
                <a:solidFill>
                  <a:schemeClr val="tx1"/>
                </a:solidFill>
              </a:rPr>
              <a:t>Beyond its relevance within the </a:t>
            </a:r>
            <a:r>
              <a:rPr lang="en-US" sz="1000" dirty="0" err="1">
                <a:solidFill>
                  <a:schemeClr val="tx1"/>
                </a:solidFill>
              </a:rPr>
              <a:t>StS</a:t>
            </a:r>
            <a:r>
              <a:rPr lang="en-US" sz="1000" dirty="0">
                <a:solidFill>
                  <a:schemeClr val="tx1"/>
                </a:solidFill>
              </a:rPr>
              <a:t> community, this project’s expansion into “roguelike” environments could move the needle for more broadly useful applications. Even in non-gameplay settings, RL problems are often framed as “games” to the agent – likewise, the same approaches agents take for actual games can be modified and applied to actual problems.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C3A1B-5DF7-89ED-9218-198F810DEDEA}"/>
              </a:ext>
            </a:extLst>
          </p:cNvPr>
          <p:cNvSpPr>
            <a:spLocks noGrp="1"/>
          </p:cNvSpPr>
          <p:nvPr>
            <p:ph type="title"/>
          </p:nvPr>
        </p:nvSpPr>
        <p:spPr/>
        <p:txBody>
          <a:bodyPr/>
          <a:lstStyle/>
          <a:p>
            <a:r>
              <a:rPr lang="en-US" dirty="0"/>
              <a:t>Thanks!</a:t>
            </a:r>
          </a:p>
        </p:txBody>
      </p:sp>
    </p:spTree>
    <p:extLst>
      <p:ext uri="{BB962C8B-B14F-4D97-AF65-F5344CB8AC3E}">
        <p14:creationId xmlns:p14="http://schemas.microsoft.com/office/powerpoint/2010/main" val="1230378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Motivation</a:t>
            </a:r>
            <a:endParaRPr b="1"/>
          </a:p>
        </p:txBody>
      </p:sp>
      <p:pic>
        <p:nvPicPr>
          <p:cNvPr id="61" name="Google Shape;61;p14"/>
          <p:cNvPicPr preferRelativeResize="0"/>
          <p:nvPr/>
        </p:nvPicPr>
        <p:blipFill rotWithShape="1">
          <a:blip r:embed="rId3">
            <a:alphaModFix/>
          </a:blip>
          <a:srcRect b="64963"/>
          <a:stretch/>
        </p:blipFill>
        <p:spPr>
          <a:xfrm>
            <a:off x="228075" y="1098575"/>
            <a:ext cx="6824700" cy="2151977"/>
          </a:xfrm>
          <a:prstGeom prst="rect">
            <a:avLst/>
          </a:prstGeom>
          <a:noFill/>
          <a:ln w="9525" cap="flat" cmpd="sng">
            <a:solidFill>
              <a:schemeClr val="dk2"/>
            </a:solidFill>
            <a:prstDash val="solid"/>
            <a:round/>
            <a:headEnd type="none" w="sm" len="sm"/>
            <a:tailEnd type="none" w="sm" len="sm"/>
          </a:ln>
        </p:spPr>
      </p:pic>
      <p:pic>
        <p:nvPicPr>
          <p:cNvPr id="62" name="Google Shape;62;p14"/>
          <p:cNvPicPr preferRelativeResize="0"/>
          <p:nvPr/>
        </p:nvPicPr>
        <p:blipFill>
          <a:blip r:embed="rId4">
            <a:alphaModFix/>
          </a:blip>
          <a:stretch>
            <a:fillRect/>
          </a:stretch>
        </p:blipFill>
        <p:spPr>
          <a:xfrm flipH="1">
            <a:off x="7414143" y="1840088"/>
            <a:ext cx="1402026" cy="1357624"/>
          </a:xfrm>
          <a:prstGeom prst="rect">
            <a:avLst/>
          </a:prstGeom>
          <a:noFill/>
          <a:ln>
            <a:noFill/>
          </a:ln>
        </p:spPr>
      </p:pic>
      <p:sp>
        <p:nvSpPr>
          <p:cNvPr id="63" name="Google Shape;63;p14"/>
          <p:cNvSpPr txBox="1"/>
          <p:nvPr/>
        </p:nvSpPr>
        <p:spPr>
          <a:xfrm>
            <a:off x="1387125" y="3197700"/>
            <a:ext cx="4506600" cy="23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a:solidFill>
                  <a:schemeClr val="dk1"/>
                </a:solidFill>
              </a:rPr>
              <a:t>Image: https://medium.com/applied-data-science/alphago-zero-explained-in-one-diagram-365f5abf67e0</a:t>
            </a:r>
            <a:endParaRPr sz="700">
              <a:solidFill>
                <a:schemeClr val="dk1"/>
              </a:solidFill>
            </a:endParaRPr>
          </a:p>
        </p:txBody>
      </p:sp>
      <p:sp>
        <p:nvSpPr>
          <p:cNvPr id="64" name="Google Shape;64;p14"/>
          <p:cNvSpPr txBox="1"/>
          <p:nvPr/>
        </p:nvSpPr>
        <p:spPr>
          <a:xfrm>
            <a:off x="7086300" y="3197700"/>
            <a:ext cx="2057700" cy="23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700">
                <a:solidFill>
                  <a:schemeClr val="dk1"/>
                </a:solidFill>
              </a:rPr>
              <a:t>Image: https://en.wikipedia.org/wiki/Go_(game)</a:t>
            </a:r>
            <a:endParaRPr sz="700">
              <a:solidFill>
                <a:schemeClr val="dk1"/>
              </a:solidFill>
            </a:endParaRPr>
          </a:p>
        </p:txBody>
      </p:sp>
      <p:pic>
        <p:nvPicPr>
          <p:cNvPr id="65" name="Google Shape;65;p14" descr="File:Takagawa-sugiuchi-19540716-17-1-60.jpg - Wikimedia Commons"/>
          <p:cNvPicPr preferRelativeResize="0"/>
          <p:nvPr/>
        </p:nvPicPr>
        <p:blipFill>
          <a:blip r:embed="rId5">
            <a:alphaModFix/>
          </a:blip>
          <a:stretch>
            <a:fillRect/>
          </a:stretch>
        </p:blipFill>
        <p:spPr>
          <a:xfrm>
            <a:off x="7414148" y="3510380"/>
            <a:ext cx="1402025" cy="13990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Slay the Spire Gameplay Processes &amp; RL Fitness</a:t>
            </a:r>
            <a:endParaRPr b="1" dirty="0"/>
          </a:p>
        </p:txBody>
      </p:sp>
      <p:graphicFrame>
        <p:nvGraphicFramePr>
          <p:cNvPr id="71" name="Google Shape;71;p15"/>
          <p:cNvGraphicFramePr/>
          <p:nvPr/>
        </p:nvGraphicFramePr>
        <p:xfrm>
          <a:off x="952500" y="1231250"/>
          <a:ext cx="7239000" cy="1036260"/>
        </p:xfrm>
        <a:graphic>
          <a:graphicData uri="http://schemas.openxmlformats.org/drawingml/2006/table">
            <a:tbl>
              <a:tblPr>
                <a:noFill/>
                <a:tableStyleId>{8CC34ECD-C52A-4500-B7F1-3DD4E3D9C548}</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 b="1"/>
                        <a:t>Pathing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Drafting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Card Play</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Menus</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000"/>
                        <a:t>How do I decide between maximizing reward and minimizing risk?</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cards do I take?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cards do I play? In what order?</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option do I select? How much money do I save?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72" name="Google Shape;72;p15"/>
          <p:cNvPicPr preferRelativeResize="0"/>
          <p:nvPr/>
        </p:nvPicPr>
        <p:blipFill>
          <a:blip r:embed="rId3">
            <a:alphaModFix/>
          </a:blip>
          <a:stretch>
            <a:fillRect/>
          </a:stretch>
        </p:blipFill>
        <p:spPr>
          <a:xfrm>
            <a:off x="1380151" y="2481000"/>
            <a:ext cx="919801" cy="2381450"/>
          </a:xfrm>
          <a:prstGeom prst="rect">
            <a:avLst/>
          </a:prstGeom>
          <a:noFill/>
          <a:ln>
            <a:noFill/>
          </a:ln>
        </p:spPr>
      </p:pic>
      <p:pic>
        <p:nvPicPr>
          <p:cNvPr id="73" name="Google Shape;73;p15"/>
          <p:cNvPicPr preferRelativeResize="0"/>
          <p:nvPr/>
        </p:nvPicPr>
        <p:blipFill>
          <a:blip r:embed="rId4">
            <a:alphaModFix/>
          </a:blip>
          <a:stretch>
            <a:fillRect/>
          </a:stretch>
        </p:blipFill>
        <p:spPr>
          <a:xfrm>
            <a:off x="4572000" y="2673225"/>
            <a:ext cx="1735700" cy="976744"/>
          </a:xfrm>
          <a:prstGeom prst="rect">
            <a:avLst/>
          </a:prstGeom>
          <a:noFill/>
          <a:ln>
            <a:noFill/>
          </a:ln>
        </p:spPr>
      </p:pic>
      <p:pic>
        <p:nvPicPr>
          <p:cNvPr id="74" name="Google Shape;74;p15"/>
          <p:cNvPicPr preferRelativeResize="0"/>
          <p:nvPr/>
        </p:nvPicPr>
        <p:blipFill>
          <a:blip r:embed="rId5">
            <a:alphaModFix/>
          </a:blip>
          <a:stretch>
            <a:fillRect/>
          </a:stretch>
        </p:blipFill>
        <p:spPr>
          <a:xfrm>
            <a:off x="6459700" y="2673225"/>
            <a:ext cx="1731799" cy="976750"/>
          </a:xfrm>
          <a:prstGeom prst="rect">
            <a:avLst/>
          </a:prstGeom>
          <a:noFill/>
          <a:ln>
            <a:noFill/>
          </a:ln>
        </p:spPr>
      </p:pic>
      <p:pic>
        <p:nvPicPr>
          <p:cNvPr id="75" name="Google Shape;75;p15"/>
          <p:cNvPicPr preferRelativeResize="0"/>
          <p:nvPr/>
        </p:nvPicPr>
        <p:blipFill>
          <a:blip r:embed="rId6">
            <a:alphaModFix/>
          </a:blip>
          <a:stretch>
            <a:fillRect/>
          </a:stretch>
        </p:blipFill>
        <p:spPr>
          <a:xfrm>
            <a:off x="2780375" y="2673225"/>
            <a:ext cx="1735700" cy="12959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Slay the Spire Gameplay Processes &amp; RL Fitness</a:t>
            </a:r>
            <a:endParaRPr b="1" dirty="0"/>
          </a:p>
        </p:txBody>
      </p:sp>
      <p:graphicFrame>
        <p:nvGraphicFramePr>
          <p:cNvPr id="81" name="Google Shape;81;p16"/>
          <p:cNvGraphicFramePr/>
          <p:nvPr/>
        </p:nvGraphicFramePr>
        <p:xfrm>
          <a:off x="952500" y="1231250"/>
          <a:ext cx="7239000" cy="1036260"/>
        </p:xfrm>
        <a:graphic>
          <a:graphicData uri="http://schemas.openxmlformats.org/drawingml/2006/table">
            <a:tbl>
              <a:tblPr>
                <a:noFill/>
                <a:tableStyleId>{8CC34ECD-C52A-4500-B7F1-3DD4E3D9C548}</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 b="1"/>
                        <a:t>Pathing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Drafting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b="1"/>
                        <a:t>Card Play</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Menus</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000"/>
                        <a:t>How do I decide between maximizing reward and minimizing risk?</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cards do I take?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sz="1000"/>
                        <a:t>Which cards do I play? In what order?</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option do I select? How much money do I save?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82" name="Google Shape;82;p16"/>
          <p:cNvPicPr preferRelativeResize="0"/>
          <p:nvPr/>
        </p:nvPicPr>
        <p:blipFill>
          <a:blip r:embed="rId3">
            <a:alphaModFix/>
          </a:blip>
          <a:stretch>
            <a:fillRect/>
          </a:stretch>
        </p:blipFill>
        <p:spPr>
          <a:xfrm>
            <a:off x="1380151" y="2481000"/>
            <a:ext cx="919801" cy="2381450"/>
          </a:xfrm>
          <a:prstGeom prst="rect">
            <a:avLst/>
          </a:prstGeom>
          <a:noFill/>
          <a:ln>
            <a:noFill/>
          </a:ln>
        </p:spPr>
      </p:pic>
      <p:pic>
        <p:nvPicPr>
          <p:cNvPr id="83" name="Google Shape;83;p16"/>
          <p:cNvPicPr preferRelativeResize="0"/>
          <p:nvPr/>
        </p:nvPicPr>
        <p:blipFill>
          <a:blip r:embed="rId4">
            <a:alphaModFix/>
          </a:blip>
          <a:stretch>
            <a:fillRect/>
          </a:stretch>
        </p:blipFill>
        <p:spPr>
          <a:xfrm>
            <a:off x="4572000" y="2673225"/>
            <a:ext cx="1735700" cy="976744"/>
          </a:xfrm>
          <a:prstGeom prst="rect">
            <a:avLst/>
          </a:prstGeom>
          <a:noFill/>
          <a:ln>
            <a:noFill/>
          </a:ln>
        </p:spPr>
      </p:pic>
      <p:pic>
        <p:nvPicPr>
          <p:cNvPr id="84" name="Google Shape;84;p16"/>
          <p:cNvPicPr preferRelativeResize="0"/>
          <p:nvPr/>
        </p:nvPicPr>
        <p:blipFill>
          <a:blip r:embed="rId5">
            <a:alphaModFix/>
          </a:blip>
          <a:stretch>
            <a:fillRect/>
          </a:stretch>
        </p:blipFill>
        <p:spPr>
          <a:xfrm>
            <a:off x="6459700" y="2673225"/>
            <a:ext cx="1731799" cy="976750"/>
          </a:xfrm>
          <a:prstGeom prst="rect">
            <a:avLst/>
          </a:prstGeom>
          <a:noFill/>
          <a:ln>
            <a:noFill/>
          </a:ln>
        </p:spPr>
      </p:pic>
      <p:pic>
        <p:nvPicPr>
          <p:cNvPr id="85" name="Google Shape;85;p16"/>
          <p:cNvPicPr preferRelativeResize="0"/>
          <p:nvPr/>
        </p:nvPicPr>
        <p:blipFill>
          <a:blip r:embed="rId6">
            <a:alphaModFix/>
          </a:blip>
          <a:stretch>
            <a:fillRect/>
          </a:stretch>
        </p:blipFill>
        <p:spPr>
          <a:xfrm>
            <a:off x="2780375" y="2673225"/>
            <a:ext cx="1735700" cy="1295920"/>
          </a:xfrm>
          <a:prstGeom prst="rect">
            <a:avLst/>
          </a:prstGeom>
          <a:noFill/>
          <a:ln>
            <a:noFill/>
          </a:ln>
        </p:spPr>
      </p:pic>
      <p:sp>
        <p:nvSpPr>
          <p:cNvPr id="86" name="Google Shape;86;p16"/>
          <p:cNvSpPr txBox="1"/>
          <p:nvPr/>
        </p:nvSpPr>
        <p:spPr>
          <a:xfrm>
            <a:off x="2839150" y="310655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Too long + too much</a:t>
            </a:r>
            <a:endParaRPr sz="1200" b="1">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Slay the Spire Gameplay Processes &amp; RL Fitness</a:t>
            </a:r>
            <a:endParaRPr b="1" dirty="0"/>
          </a:p>
        </p:txBody>
      </p:sp>
      <p:graphicFrame>
        <p:nvGraphicFramePr>
          <p:cNvPr id="92" name="Google Shape;92;p17"/>
          <p:cNvGraphicFramePr/>
          <p:nvPr/>
        </p:nvGraphicFramePr>
        <p:xfrm>
          <a:off x="952500" y="1231250"/>
          <a:ext cx="7239000" cy="1036260"/>
        </p:xfrm>
        <a:graphic>
          <a:graphicData uri="http://schemas.openxmlformats.org/drawingml/2006/table">
            <a:tbl>
              <a:tblPr>
                <a:noFill/>
                <a:tableStyleId>{8CC34ECD-C52A-4500-B7F1-3DD4E3D9C548}</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 b="1"/>
                        <a:t>Pathing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Drafting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b="1"/>
                        <a:t>Card Play</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Menus</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000"/>
                        <a:t>How do I decide between maximizing reward and minimizing risk?</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cards do I take?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sz="1000"/>
                        <a:t>Which cards do I play? In what order?</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option do I select? How much money do I save?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extLst>
                  <a:ext uri="{0D108BD9-81ED-4DB2-BD59-A6C34878D82A}">
                    <a16:rowId xmlns:a16="http://schemas.microsoft.com/office/drawing/2014/main" val="10001"/>
                  </a:ext>
                </a:extLst>
              </a:tr>
            </a:tbl>
          </a:graphicData>
        </a:graphic>
      </p:graphicFrame>
      <p:pic>
        <p:nvPicPr>
          <p:cNvPr id="93" name="Google Shape;93;p17"/>
          <p:cNvPicPr preferRelativeResize="0"/>
          <p:nvPr/>
        </p:nvPicPr>
        <p:blipFill>
          <a:blip r:embed="rId3">
            <a:alphaModFix/>
          </a:blip>
          <a:stretch>
            <a:fillRect/>
          </a:stretch>
        </p:blipFill>
        <p:spPr>
          <a:xfrm>
            <a:off x="1380151" y="2481000"/>
            <a:ext cx="919801" cy="2381450"/>
          </a:xfrm>
          <a:prstGeom prst="rect">
            <a:avLst/>
          </a:prstGeom>
          <a:noFill/>
          <a:ln>
            <a:noFill/>
          </a:ln>
        </p:spPr>
      </p:pic>
      <p:pic>
        <p:nvPicPr>
          <p:cNvPr id="94" name="Google Shape;94;p17"/>
          <p:cNvPicPr preferRelativeResize="0"/>
          <p:nvPr/>
        </p:nvPicPr>
        <p:blipFill>
          <a:blip r:embed="rId4">
            <a:alphaModFix/>
          </a:blip>
          <a:stretch>
            <a:fillRect/>
          </a:stretch>
        </p:blipFill>
        <p:spPr>
          <a:xfrm>
            <a:off x="4572000" y="2673225"/>
            <a:ext cx="1735700" cy="976744"/>
          </a:xfrm>
          <a:prstGeom prst="rect">
            <a:avLst/>
          </a:prstGeom>
          <a:noFill/>
          <a:ln>
            <a:noFill/>
          </a:ln>
        </p:spPr>
      </p:pic>
      <p:pic>
        <p:nvPicPr>
          <p:cNvPr id="95" name="Google Shape;95;p17"/>
          <p:cNvPicPr preferRelativeResize="0"/>
          <p:nvPr/>
        </p:nvPicPr>
        <p:blipFill>
          <a:blip r:embed="rId5">
            <a:alphaModFix/>
          </a:blip>
          <a:stretch>
            <a:fillRect/>
          </a:stretch>
        </p:blipFill>
        <p:spPr>
          <a:xfrm>
            <a:off x="6459700" y="2673225"/>
            <a:ext cx="1731799" cy="976750"/>
          </a:xfrm>
          <a:prstGeom prst="rect">
            <a:avLst/>
          </a:prstGeom>
          <a:noFill/>
          <a:ln>
            <a:noFill/>
          </a:ln>
        </p:spPr>
      </p:pic>
      <p:pic>
        <p:nvPicPr>
          <p:cNvPr id="96" name="Google Shape;96;p17"/>
          <p:cNvPicPr preferRelativeResize="0"/>
          <p:nvPr/>
        </p:nvPicPr>
        <p:blipFill>
          <a:blip r:embed="rId6">
            <a:alphaModFix/>
          </a:blip>
          <a:stretch>
            <a:fillRect/>
          </a:stretch>
        </p:blipFill>
        <p:spPr>
          <a:xfrm>
            <a:off x="2780375" y="2673225"/>
            <a:ext cx="1735700" cy="1295920"/>
          </a:xfrm>
          <a:prstGeom prst="rect">
            <a:avLst/>
          </a:prstGeom>
          <a:noFill/>
          <a:ln>
            <a:noFill/>
          </a:ln>
        </p:spPr>
      </p:pic>
      <p:sp>
        <p:nvSpPr>
          <p:cNvPr id="97" name="Google Shape;97;p17"/>
          <p:cNvSpPr txBox="1"/>
          <p:nvPr/>
        </p:nvSpPr>
        <p:spPr>
          <a:xfrm>
            <a:off x="2839150" y="310655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Too long + too much</a:t>
            </a:r>
            <a:endParaRPr sz="1200" b="1">
              <a:solidFill>
                <a:srgbClr val="FF0000"/>
              </a:solidFill>
            </a:endParaRPr>
          </a:p>
        </p:txBody>
      </p:sp>
      <p:sp>
        <p:nvSpPr>
          <p:cNvPr id="98" name="Google Shape;98;p17"/>
          <p:cNvSpPr txBox="1"/>
          <p:nvPr/>
        </p:nvSpPr>
        <p:spPr>
          <a:xfrm>
            <a:off x="6535250" y="287060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Not necessary</a:t>
            </a:r>
            <a:endParaRPr sz="1200" b="1">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Slay the Spire Gameplay Processes &amp; RL Fitness</a:t>
            </a:r>
            <a:endParaRPr b="1" dirty="0"/>
          </a:p>
        </p:txBody>
      </p:sp>
      <p:graphicFrame>
        <p:nvGraphicFramePr>
          <p:cNvPr id="104" name="Google Shape;104;p18"/>
          <p:cNvGraphicFramePr/>
          <p:nvPr/>
        </p:nvGraphicFramePr>
        <p:xfrm>
          <a:off x="952500" y="1231250"/>
          <a:ext cx="7239000" cy="1036260"/>
        </p:xfrm>
        <a:graphic>
          <a:graphicData uri="http://schemas.openxmlformats.org/drawingml/2006/table">
            <a:tbl>
              <a:tblPr>
                <a:noFill/>
                <a:tableStyleId>{8CC34ECD-C52A-4500-B7F1-3DD4E3D9C548}</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 b="1"/>
                        <a:t>Pathing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b="1"/>
                        <a:t>Drafting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b="1"/>
                        <a:t>Card Play</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b="1"/>
                        <a:t>Menus</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000"/>
                        <a:t>How do I decide between maximizing reward and minimizing risk?</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sz="1000"/>
                        <a:t>Which cards do I take?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sz="1000"/>
                        <a:t>Which cards do I play? In what order?</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1000"/>
                        <a:t>Which option do I select? How much money do I save?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extLst>
                  <a:ext uri="{0D108BD9-81ED-4DB2-BD59-A6C34878D82A}">
                    <a16:rowId xmlns:a16="http://schemas.microsoft.com/office/drawing/2014/main" val="10001"/>
                  </a:ext>
                </a:extLst>
              </a:tr>
            </a:tbl>
          </a:graphicData>
        </a:graphic>
      </p:graphicFrame>
      <p:pic>
        <p:nvPicPr>
          <p:cNvPr id="105" name="Google Shape;105;p18"/>
          <p:cNvPicPr preferRelativeResize="0"/>
          <p:nvPr/>
        </p:nvPicPr>
        <p:blipFill>
          <a:blip r:embed="rId3">
            <a:alphaModFix/>
          </a:blip>
          <a:stretch>
            <a:fillRect/>
          </a:stretch>
        </p:blipFill>
        <p:spPr>
          <a:xfrm>
            <a:off x="1380151" y="2481000"/>
            <a:ext cx="919801" cy="2381450"/>
          </a:xfrm>
          <a:prstGeom prst="rect">
            <a:avLst/>
          </a:prstGeom>
          <a:noFill/>
          <a:ln>
            <a:noFill/>
          </a:ln>
        </p:spPr>
      </p:pic>
      <p:pic>
        <p:nvPicPr>
          <p:cNvPr id="106" name="Google Shape;106;p18"/>
          <p:cNvPicPr preferRelativeResize="0"/>
          <p:nvPr/>
        </p:nvPicPr>
        <p:blipFill>
          <a:blip r:embed="rId4">
            <a:alphaModFix/>
          </a:blip>
          <a:stretch>
            <a:fillRect/>
          </a:stretch>
        </p:blipFill>
        <p:spPr>
          <a:xfrm>
            <a:off x="4572000" y="2673225"/>
            <a:ext cx="1735700" cy="976744"/>
          </a:xfrm>
          <a:prstGeom prst="rect">
            <a:avLst/>
          </a:prstGeom>
          <a:noFill/>
          <a:ln>
            <a:noFill/>
          </a:ln>
        </p:spPr>
      </p:pic>
      <p:pic>
        <p:nvPicPr>
          <p:cNvPr id="107" name="Google Shape;107;p18"/>
          <p:cNvPicPr preferRelativeResize="0"/>
          <p:nvPr/>
        </p:nvPicPr>
        <p:blipFill>
          <a:blip r:embed="rId5">
            <a:alphaModFix/>
          </a:blip>
          <a:stretch>
            <a:fillRect/>
          </a:stretch>
        </p:blipFill>
        <p:spPr>
          <a:xfrm>
            <a:off x="6459700" y="2673225"/>
            <a:ext cx="1731799" cy="976750"/>
          </a:xfrm>
          <a:prstGeom prst="rect">
            <a:avLst/>
          </a:prstGeom>
          <a:noFill/>
          <a:ln>
            <a:noFill/>
          </a:ln>
        </p:spPr>
      </p:pic>
      <p:pic>
        <p:nvPicPr>
          <p:cNvPr id="108" name="Google Shape;108;p18"/>
          <p:cNvPicPr preferRelativeResize="0"/>
          <p:nvPr/>
        </p:nvPicPr>
        <p:blipFill>
          <a:blip r:embed="rId6">
            <a:alphaModFix/>
          </a:blip>
          <a:stretch>
            <a:fillRect/>
          </a:stretch>
        </p:blipFill>
        <p:spPr>
          <a:xfrm>
            <a:off x="2780375" y="2673225"/>
            <a:ext cx="1735700" cy="1295920"/>
          </a:xfrm>
          <a:prstGeom prst="rect">
            <a:avLst/>
          </a:prstGeom>
          <a:noFill/>
          <a:ln>
            <a:noFill/>
          </a:ln>
        </p:spPr>
      </p:pic>
      <p:sp>
        <p:nvSpPr>
          <p:cNvPr id="109" name="Google Shape;109;p18"/>
          <p:cNvSpPr txBox="1"/>
          <p:nvPr/>
        </p:nvSpPr>
        <p:spPr>
          <a:xfrm>
            <a:off x="952500" y="2982938"/>
            <a:ext cx="1580700" cy="6765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OK, but requires considering too many variables</a:t>
            </a:r>
            <a:endParaRPr sz="1200" b="1">
              <a:solidFill>
                <a:srgbClr val="FF0000"/>
              </a:solidFill>
            </a:endParaRPr>
          </a:p>
        </p:txBody>
      </p:sp>
      <p:sp>
        <p:nvSpPr>
          <p:cNvPr id="110" name="Google Shape;110;p18"/>
          <p:cNvSpPr txBox="1"/>
          <p:nvPr/>
        </p:nvSpPr>
        <p:spPr>
          <a:xfrm>
            <a:off x="2839150" y="310655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Too long + too much</a:t>
            </a:r>
            <a:endParaRPr sz="1200" b="1">
              <a:solidFill>
                <a:srgbClr val="FF0000"/>
              </a:solidFill>
            </a:endParaRPr>
          </a:p>
        </p:txBody>
      </p:sp>
      <p:sp>
        <p:nvSpPr>
          <p:cNvPr id="111" name="Google Shape;111;p18"/>
          <p:cNvSpPr txBox="1"/>
          <p:nvPr/>
        </p:nvSpPr>
        <p:spPr>
          <a:xfrm>
            <a:off x="6535250" y="287060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Not necessary</a:t>
            </a:r>
            <a:endParaRPr sz="1200" b="1">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dirty="0"/>
              <a:t>Slay the Spire Gameplay Processes &amp; RL Fitness</a:t>
            </a:r>
            <a:endParaRPr b="1" dirty="0"/>
          </a:p>
        </p:txBody>
      </p:sp>
      <p:graphicFrame>
        <p:nvGraphicFramePr>
          <p:cNvPr id="117" name="Google Shape;117;p19"/>
          <p:cNvGraphicFramePr/>
          <p:nvPr/>
        </p:nvGraphicFramePr>
        <p:xfrm>
          <a:off x="952500" y="1231250"/>
          <a:ext cx="7239000" cy="1036260"/>
        </p:xfrm>
        <a:graphic>
          <a:graphicData uri="http://schemas.openxmlformats.org/drawingml/2006/table">
            <a:tbl>
              <a:tblPr>
                <a:noFill/>
                <a:tableStyleId>{8CC34ECD-C52A-4500-B7F1-3DD4E3D9C548}</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 b="1"/>
                        <a:t>Pathing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b="1"/>
                        <a:t>Drafting</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b="1"/>
                        <a:t>Card Play</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6AA84F"/>
                    </a:solidFill>
                  </a:tcPr>
                </a:tc>
                <a:tc>
                  <a:txBody>
                    <a:bodyPr/>
                    <a:lstStyle/>
                    <a:p>
                      <a:pPr marL="0" lvl="0" indent="0" algn="l" rtl="0">
                        <a:spcBef>
                          <a:spcPts val="0"/>
                        </a:spcBef>
                        <a:spcAft>
                          <a:spcPts val="0"/>
                        </a:spcAft>
                        <a:buNone/>
                      </a:pPr>
                      <a:r>
                        <a:rPr lang="en" b="1"/>
                        <a:t>Menus</a:t>
                      </a:r>
                      <a:endParaRPr b="1"/>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000"/>
                        <a:t>How do I decide between maximizing reward and minimizing risk?</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sz="1000"/>
                        <a:t>Which cards do I take?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tc>
                  <a:txBody>
                    <a:bodyPr/>
                    <a:lstStyle/>
                    <a:p>
                      <a:pPr marL="0" lvl="0" indent="0" algn="l" rtl="0">
                        <a:spcBef>
                          <a:spcPts val="0"/>
                        </a:spcBef>
                        <a:spcAft>
                          <a:spcPts val="0"/>
                        </a:spcAft>
                        <a:buNone/>
                      </a:pPr>
                      <a:r>
                        <a:rPr lang="en" sz="1000"/>
                        <a:t>Which cards do I play? In what order?</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6AA84F"/>
                    </a:solidFill>
                  </a:tcPr>
                </a:tc>
                <a:tc>
                  <a:txBody>
                    <a:bodyPr/>
                    <a:lstStyle/>
                    <a:p>
                      <a:pPr marL="0" lvl="0" indent="0" algn="l" rtl="0">
                        <a:spcBef>
                          <a:spcPts val="0"/>
                        </a:spcBef>
                        <a:spcAft>
                          <a:spcPts val="0"/>
                        </a:spcAft>
                        <a:buNone/>
                      </a:pPr>
                      <a:r>
                        <a:rPr lang="en" sz="1000"/>
                        <a:t>Which option do I select? How much money do I save?</a:t>
                      </a:r>
                      <a:endParaRPr sz="100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E06666"/>
                    </a:solidFill>
                  </a:tcPr>
                </a:tc>
                <a:extLst>
                  <a:ext uri="{0D108BD9-81ED-4DB2-BD59-A6C34878D82A}">
                    <a16:rowId xmlns:a16="http://schemas.microsoft.com/office/drawing/2014/main" val="10001"/>
                  </a:ext>
                </a:extLst>
              </a:tr>
            </a:tbl>
          </a:graphicData>
        </a:graphic>
      </p:graphicFrame>
      <p:pic>
        <p:nvPicPr>
          <p:cNvPr id="118" name="Google Shape;118;p19"/>
          <p:cNvPicPr preferRelativeResize="0"/>
          <p:nvPr/>
        </p:nvPicPr>
        <p:blipFill>
          <a:blip r:embed="rId3">
            <a:alphaModFix/>
          </a:blip>
          <a:stretch>
            <a:fillRect/>
          </a:stretch>
        </p:blipFill>
        <p:spPr>
          <a:xfrm>
            <a:off x="1380151" y="2481000"/>
            <a:ext cx="919801" cy="2381450"/>
          </a:xfrm>
          <a:prstGeom prst="rect">
            <a:avLst/>
          </a:prstGeom>
          <a:noFill/>
          <a:ln>
            <a:noFill/>
          </a:ln>
        </p:spPr>
      </p:pic>
      <p:pic>
        <p:nvPicPr>
          <p:cNvPr id="119" name="Google Shape;119;p19"/>
          <p:cNvPicPr preferRelativeResize="0"/>
          <p:nvPr/>
        </p:nvPicPr>
        <p:blipFill>
          <a:blip r:embed="rId4">
            <a:alphaModFix/>
          </a:blip>
          <a:stretch>
            <a:fillRect/>
          </a:stretch>
        </p:blipFill>
        <p:spPr>
          <a:xfrm>
            <a:off x="4572000" y="2673225"/>
            <a:ext cx="1735700" cy="976744"/>
          </a:xfrm>
          <a:prstGeom prst="rect">
            <a:avLst/>
          </a:prstGeom>
          <a:noFill/>
          <a:ln>
            <a:noFill/>
          </a:ln>
        </p:spPr>
      </p:pic>
      <p:pic>
        <p:nvPicPr>
          <p:cNvPr id="120" name="Google Shape;120;p19"/>
          <p:cNvPicPr preferRelativeResize="0"/>
          <p:nvPr/>
        </p:nvPicPr>
        <p:blipFill>
          <a:blip r:embed="rId5">
            <a:alphaModFix/>
          </a:blip>
          <a:stretch>
            <a:fillRect/>
          </a:stretch>
        </p:blipFill>
        <p:spPr>
          <a:xfrm>
            <a:off x="6459700" y="2673225"/>
            <a:ext cx="1731799" cy="976750"/>
          </a:xfrm>
          <a:prstGeom prst="rect">
            <a:avLst/>
          </a:prstGeom>
          <a:noFill/>
          <a:ln>
            <a:noFill/>
          </a:ln>
        </p:spPr>
      </p:pic>
      <p:pic>
        <p:nvPicPr>
          <p:cNvPr id="121" name="Google Shape;121;p19"/>
          <p:cNvPicPr preferRelativeResize="0"/>
          <p:nvPr/>
        </p:nvPicPr>
        <p:blipFill>
          <a:blip r:embed="rId6">
            <a:alphaModFix/>
          </a:blip>
          <a:stretch>
            <a:fillRect/>
          </a:stretch>
        </p:blipFill>
        <p:spPr>
          <a:xfrm>
            <a:off x="2780375" y="2673225"/>
            <a:ext cx="1735700" cy="1295920"/>
          </a:xfrm>
          <a:prstGeom prst="rect">
            <a:avLst/>
          </a:prstGeom>
          <a:noFill/>
          <a:ln>
            <a:noFill/>
          </a:ln>
        </p:spPr>
      </p:pic>
      <p:sp>
        <p:nvSpPr>
          <p:cNvPr id="122" name="Google Shape;122;p19"/>
          <p:cNvSpPr txBox="1"/>
          <p:nvPr/>
        </p:nvSpPr>
        <p:spPr>
          <a:xfrm>
            <a:off x="952500" y="2982938"/>
            <a:ext cx="1580700" cy="6765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OK, but requires considering too many variables</a:t>
            </a:r>
            <a:endParaRPr sz="1200" b="1">
              <a:solidFill>
                <a:srgbClr val="FF0000"/>
              </a:solidFill>
            </a:endParaRPr>
          </a:p>
        </p:txBody>
      </p:sp>
      <p:sp>
        <p:nvSpPr>
          <p:cNvPr id="123" name="Google Shape;123;p19"/>
          <p:cNvSpPr txBox="1"/>
          <p:nvPr/>
        </p:nvSpPr>
        <p:spPr>
          <a:xfrm>
            <a:off x="2839150" y="310655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Too long + too much</a:t>
            </a:r>
            <a:endParaRPr sz="1200" b="1">
              <a:solidFill>
                <a:srgbClr val="FF0000"/>
              </a:solidFill>
            </a:endParaRPr>
          </a:p>
        </p:txBody>
      </p:sp>
      <p:sp>
        <p:nvSpPr>
          <p:cNvPr id="124" name="Google Shape;124;p19"/>
          <p:cNvSpPr txBox="1"/>
          <p:nvPr/>
        </p:nvSpPr>
        <p:spPr>
          <a:xfrm>
            <a:off x="6535250" y="287060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FF0000"/>
                </a:solidFill>
              </a:rPr>
              <a:t>Not necessary</a:t>
            </a:r>
            <a:endParaRPr sz="1200" b="1">
              <a:solidFill>
                <a:srgbClr val="FF0000"/>
              </a:solidFill>
            </a:endParaRPr>
          </a:p>
        </p:txBody>
      </p:sp>
      <p:sp>
        <p:nvSpPr>
          <p:cNvPr id="125" name="Google Shape;125;p19"/>
          <p:cNvSpPr txBox="1"/>
          <p:nvPr/>
        </p:nvSpPr>
        <p:spPr>
          <a:xfrm>
            <a:off x="4649413" y="2870600"/>
            <a:ext cx="1580700" cy="5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6AA84F"/>
                </a:solidFill>
              </a:rPr>
              <a:t>Doable</a:t>
            </a:r>
            <a:endParaRPr sz="1200" b="1">
              <a:solidFill>
                <a:srgbClr val="6AA84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311700" y="1626300"/>
            <a:ext cx="8520600" cy="1890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b="1" dirty="0"/>
              <a:t>Research Question: </a:t>
            </a:r>
            <a:r>
              <a:rPr lang="en" dirty="0"/>
              <a:t>Using limited-information reinforcement learning, can an agent play cards in Slay the Spire at a level approximating or surpassing human play?</a:t>
            </a:r>
            <a:endParaRPr dirty="0"/>
          </a:p>
          <a:p>
            <a:pPr marL="0" lvl="0" indent="0" algn="ctr" rtl="0">
              <a:spcBef>
                <a:spcPts val="0"/>
              </a:spcBef>
              <a:spcAft>
                <a:spcPts val="0"/>
              </a:spcAft>
              <a:buNone/>
            </a:pPr>
            <a:endParaRPr dirty="0"/>
          </a:p>
          <a:p>
            <a:pPr marL="0" lvl="0" indent="0" algn="ctr" rtl="0">
              <a:spcBef>
                <a:spcPts val="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Background Research</a:t>
            </a:r>
            <a:endParaRPr b="1"/>
          </a:p>
        </p:txBody>
      </p:sp>
      <p:sp>
        <p:nvSpPr>
          <p:cNvPr id="136" name="Google Shape;13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sz="1400" dirty="0"/>
              <a:t>After the success of the AlphaGo Zero Go algorithm (Holcomb, 2018), reinforcement learning took the stage as potentially dominant tool for finding strategies in emergent strategy games. Slay the Spire is a procedurally generated, card-oriented strategy game released in 2017. Given RL’s effectiveness in Go, combined with previous research (</a:t>
            </a:r>
            <a:r>
              <a:rPr lang="en" sz="1400" dirty="0" err="1"/>
              <a:t>Bateni</a:t>
            </a:r>
            <a:r>
              <a:rPr lang="en" sz="1400" dirty="0"/>
              <a:t>, 2024) and community experiments (u:xaved88 on GitHub) integrating ML into an assortment of Slay the Spire’s mechanics, I hope to successfully incorporate reinforcement learning into the card-play element of Slay the Spire.</a:t>
            </a:r>
            <a:endParaRPr sz="1400" dirty="0"/>
          </a:p>
          <a:p>
            <a:pPr marL="0" lvl="0" indent="0" algn="l" rtl="0">
              <a:spcBef>
                <a:spcPts val="1200"/>
              </a:spcBef>
              <a:spcAft>
                <a:spcPts val="0"/>
              </a:spcAft>
              <a:buNone/>
            </a:pPr>
            <a:r>
              <a:rPr lang="en" sz="1400" dirty="0"/>
              <a:t>Recent research (</a:t>
            </a:r>
            <a:r>
              <a:rPr lang="en" sz="1400" dirty="0" err="1"/>
              <a:t>Shperberg</a:t>
            </a:r>
            <a:r>
              <a:rPr lang="en" sz="1400" dirty="0"/>
              <a:t>, 2024) has shown “relaxed exploration” reinforcement learning to be especially effective at guiding an agent to maximize not only short-term, but long-term, gains. Under this framework, neither risky/risk-averse play were preferred in themselves, resulting in the agent carrying out a combination of high- and low-risk plays that maximize its overall score. I think such flexibility fits within the boundaries of </a:t>
            </a:r>
            <a:r>
              <a:rPr lang="en" sz="1400" dirty="0" err="1"/>
              <a:t>StS</a:t>
            </a:r>
            <a:r>
              <a:rPr lang="en" sz="1400" dirty="0"/>
              <a:t> card play, where outright aggression and stalling rarely work well in themselves. </a:t>
            </a:r>
          </a:p>
          <a:p>
            <a:pPr marL="0" lvl="0" indent="0" algn="l" rtl="0">
              <a:spcBef>
                <a:spcPts val="1200"/>
              </a:spcBef>
              <a:spcAft>
                <a:spcPts val="0"/>
              </a:spcAft>
              <a:buNone/>
            </a:pPr>
            <a:endParaRPr lang="en" sz="1400" dirty="0"/>
          </a:p>
          <a:p>
            <a:pPr marL="0" lvl="0" indent="0" algn="l" rtl="0">
              <a:spcBef>
                <a:spcPts val="1200"/>
              </a:spcBef>
              <a:spcAft>
                <a:spcPts val="0"/>
              </a:spcAft>
              <a:buNone/>
            </a:pPr>
            <a:r>
              <a:rPr lang="en" sz="1400" dirty="0"/>
              <a:t>Turns out, </a:t>
            </a:r>
            <a:r>
              <a:rPr lang="en" sz="1400" dirty="0" err="1"/>
              <a:t>StS</a:t>
            </a:r>
            <a:r>
              <a:rPr lang="en" sz="1400" dirty="0"/>
              <a:t> has too many </a:t>
            </a:r>
            <a:r>
              <a:rPr lang="en" sz="1400" dirty="0" err="1"/>
              <a:t>gamestates</a:t>
            </a:r>
            <a:r>
              <a:rPr lang="en" sz="1400" dirty="0"/>
              <a:t> for RECRL, since it relies on a traditional Q-table. Instead, I implement Deep Q-learning.</a:t>
            </a:r>
            <a:endParaRPr sz="1400" dirty="0"/>
          </a:p>
          <a:p>
            <a:pPr marL="0" lvl="0" indent="0" algn="l" rtl="0">
              <a:spcBef>
                <a:spcPts val="1200"/>
              </a:spcBef>
              <a:spcAft>
                <a:spcPts val="1200"/>
              </a:spcAft>
              <a:buNone/>
            </a:pPr>
            <a:endParaRPr sz="1400"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1686</Words>
  <Application>Microsoft Macintosh PowerPoint</Application>
  <PresentationFormat>On-screen Show (16:9)</PresentationFormat>
  <Paragraphs>167</Paragraphs>
  <Slides>17</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Google Sans</vt:lpstr>
      <vt:lpstr>Simple Light</vt:lpstr>
      <vt:lpstr>Card Play in Slay the Spire Using Reinforcement Learning</vt:lpstr>
      <vt:lpstr>Motivation</vt:lpstr>
      <vt:lpstr>Slay the Spire Gameplay Processes &amp; RL Fitness</vt:lpstr>
      <vt:lpstr>Slay the Spire Gameplay Processes &amp; RL Fitness</vt:lpstr>
      <vt:lpstr>Slay the Spire Gameplay Processes &amp; RL Fitness</vt:lpstr>
      <vt:lpstr>Slay the Spire Gameplay Processes &amp; RL Fitness</vt:lpstr>
      <vt:lpstr>Slay the Spire Gameplay Processes &amp; RL Fitness</vt:lpstr>
      <vt:lpstr>Research Question: Using limited-information reinforcement learning, can an agent play cards in Slay the Spire at a level approximating or surpassing human play?  </vt:lpstr>
      <vt:lpstr>Background Research</vt:lpstr>
      <vt:lpstr>Reinforcement Learning – Our Machine Learning Paradigm</vt:lpstr>
      <vt:lpstr>Deep Q-Learning – Our Reward Prediction Algorithm</vt:lpstr>
      <vt:lpstr>ε-greedy – Our Learning Algorithm</vt:lpstr>
      <vt:lpstr>Artifact</vt:lpstr>
      <vt:lpstr>Methods</vt:lpstr>
      <vt:lpstr>Results</vt:lpstr>
      <vt:lpstr>Conclusion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Greyson Henry2-Student</cp:lastModifiedBy>
  <cp:revision>2</cp:revision>
  <dcterms:modified xsi:type="dcterms:W3CDTF">2025-05-01T21:49:56Z</dcterms:modified>
</cp:coreProperties>
</file>